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97" r:id="rId3"/>
    <p:sldId id="298" r:id="rId4"/>
    <p:sldId id="299" r:id="rId5"/>
    <p:sldId id="300" r:id="rId6"/>
    <p:sldId id="301" r:id="rId7"/>
    <p:sldId id="302" r:id="rId8"/>
    <p:sldId id="303" r:id="rId9"/>
    <p:sldId id="304" r:id="rId10"/>
    <p:sldId id="305" r:id="rId11"/>
    <p:sldId id="306" r:id="rId12"/>
    <p:sldId id="307" r:id="rId13"/>
    <p:sldId id="1533" r:id="rId14"/>
    <p:sldId id="1534" r:id="rId15"/>
    <p:sldId id="1535" r:id="rId16"/>
    <p:sldId id="1531" r:id="rId17"/>
    <p:sldId id="1532" r:id="rId18"/>
    <p:sldId id="308" r:id="rId19"/>
    <p:sldId id="309" r:id="rId20"/>
    <p:sldId id="1536" r:id="rId21"/>
    <p:sldId id="310" r:id="rId22"/>
    <p:sldId id="312"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12192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18288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24384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30480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3657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42672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48768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54864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8"/>
    <p:restoredTop sz="94681"/>
  </p:normalViewPr>
  <p:slideViewPr>
    <p:cSldViewPr snapToGrid="0">
      <p:cViewPr varScale="1">
        <p:scale>
          <a:sx n="38" d="100"/>
          <a:sy n="38" d="100"/>
        </p:scale>
        <p:origin x="224"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r>
              <a:t>I would like to thank you for your attention, the search committee, and GSE for the opportunity to discuss my work</a:t>
            </a:r>
          </a:p>
          <a:p>
            <a:r>
              <a:t>I am really honored to be here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381000" y="685800"/>
            <a:ext cx="6096000" cy="3429000"/>
          </a:xfrm>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endParaRPr/>
          </a:p>
          <a:p>
            <a:r>
              <a:t>12 out of 17 scales  showed paradoxical correlations, after the method we proposed </a:t>
            </a:r>
          </a:p>
          <a:p>
            <a:r>
              <a:t>8 flipped from negative to positive, and 4 that were already positive increased! </a:t>
            </a:r>
          </a:p>
          <a:p>
            <a:endParaRPr/>
          </a:p>
          <a:p>
            <a:r>
              <a:t>Explanation of the Simpson’s Paradox in this case: Inconsistency is a suppressor confounder at the country level. It is negatively related to achievement and positively related to social and emotional skills. The magnitude of this positive relationship depends upon the ratio of the positive pole items to negative pole items comprising the scale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xfrm>
            <a:off x="381000" y="685800"/>
            <a:ext cx="6096000" cy="3429000"/>
          </a:xfrm>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r>
              <a:t>we have several limitations in self assessments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xfrm>
            <a:off x="381000" y="685800"/>
            <a:ext cx="6096000" cy="3429000"/>
          </a:xfrm>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xfrm>
            <a:off x="381000" y="685800"/>
            <a:ext cx="6096000" cy="3429000"/>
          </a:xfrm>
          <a:prstGeom prst="rect">
            <a:avLst/>
          </a:prstGeom>
        </p:spPr>
        <p:txBody>
          <a:bodyPr/>
          <a:lstStyle/>
          <a:p>
            <a:endParaRPr/>
          </a:p>
        </p:txBody>
      </p:sp>
      <p:sp>
        <p:nvSpPr>
          <p:cNvPr id="544" name="Shape 544"/>
          <p:cNvSpPr>
            <a:spLocks noGrp="1"/>
          </p:cNvSpPr>
          <p:nvPr>
            <p:ph type="body" sz="quarter" idx="1"/>
          </p:nvPr>
        </p:nvSpPr>
        <p:spPr>
          <a:prstGeom prst="rect">
            <a:avLst/>
          </a:prstGeom>
        </p:spPr>
        <p:txBody>
          <a:bodyPr/>
          <a:lstStyle/>
          <a:p>
            <a:r>
              <a:t>Lets focus in perseverance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381000" y="685800"/>
            <a:ext cx="60960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r>
              <a:t>What is aptitude achievement paradox?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xfrm>
            <a:off x="381000" y="685800"/>
            <a:ext cx="6096000" cy="3429000"/>
          </a:xfrm>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lvl1pPr>
              <a:defRPr sz="1900"/>
            </a:lvl1pPr>
          </a:lstStyle>
          <a:p>
            <a:r>
              <a:t>We cannot use a relationship in one level (country) to make inferences about the relationship in another level (individuals)-  ecological fallacy. Associations at the aggregate level say something about the macro-level unities (country) that is different from associations seen at micro-level students unities. But although we have plausible explanations for the positive association at the individual-level data, little is known about what a negative correlation at the country level would mean about countries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Shape 575"/>
          <p:cNvSpPr>
            <a:spLocks noGrp="1" noRot="1" noChangeAspect="1"/>
          </p:cNvSpPr>
          <p:nvPr>
            <p:ph type="sldImg"/>
          </p:nvPr>
        </p:nvSpPr>
        <p:spPr>
          <a:xfrm>
            <a:off x="381000" y="685800"/>
            <a:ext cx="6096000" cy="3429000"/>
          </a:xfrm>
          <a:prstGeom prst="rect">
            <a:avLst/>
          </a:prstGeom>
        </p:spPr>
        <p:txBody>
          <a:bodyPr/>
          <a:lstStyle/>
          <a:p>
            <a:endParaRPr/>
          </a:p>
        </p:txBody>
      </p:sp>
      <p:sp>
        <p:nvSpPr>
          <p:cNvPr id="576" name="Shape 576"/>
          <p:cNvSpPr>
            <a:spLocks noGrp="1"/>
          </p:cNvSpPr>
          <p:nvPr>
            <p:ph type="body" sz="quarter" idx="1"/>
          </p:nvPr>
        </p:nvSpPr>
        <p:spPr>
          <a:prstGeom prst="rect">
            <a:avLst/>
          </a:prstGeom>
        </p:spPr>
        <p:txBody>
          <a:bodyPr/>
          <a:lstStyle/>
          <a:p>
            <a:r>
              <a:t>Personal characteristics interferes in the assessment</a:t>
            </a:r>
          </a:p>
          <a:p>
            <a:r>
              <a:t>We will propose a measure of motivation/verbal skills via an index of inconsistent responses</a:t>
            </a:r>
          </a:p>
          <a:p>
            <a:r>
              <a:t>Measurement is possible when we have logical opposites</a:t>
            </a:r>
          </a:p>
          <a:p>
            <a:endParaRPr/>
          </a:p>
          <a:p>
            <a:r>
              <a:t>A method for assessing motivation, carelessness responding, and insufficient effort responding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xfrm>
            <a:off x="381000" y="685800"/>
            <a:ext cx="6096000" cy="3429000"/>
          </a:xfrm>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Acquiescence (agreement regardless of content)</a:t>
            </a:r>
          </a:p>
          <a:p>
            <a:r>
              <a:t>The reverse is also true (as in inconsistent disagreement)</a:t>
            </a:r>
          </a:p>
          <a:p>
            <a:r>
              <a:t>We can create an index: consistent responses are equal to 3 (2,5) and inconsistent responses are those that deviate from 3 (above or below)</a:t>
            </a:r>
          </a:p>
          <a:p>
            <a:r>
              <a:t>We identified 18 pairs on PISA database and calculated this index.</a:t>
            </a:r>
          </a:p>
          <a:p>
            <a:r>
              <a:t>This score can be associated with several possibilities. One is low motivation/low effort in reading questions</a:t>
            </a:r>
          </a:p>
          <a:p>
            <a:r>
              <a:t>If so it will be related to low achievement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t>Sure enough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727"/>
          <p:cNvSpPr>
            <a:spLocks noGrp="1" noRot="1" noChangeAspect="1"/>
          </p:cNvSpPr>
          <p:nvPr>
            <p:ph type="sldImg"/>
          </p:nvPr>
        </p:nvSpPr>
        <p:spPr>
          <a:xfrm>
            <a:off x="381000" y="685800"/>
            <a:ext cx="6096000" cy="3429000"/>
          </a:xfrm>
          <a:prstGeom prst="rect">
            <a:avLst/>
          </a:prstGeom>
        </p:spPr>
        <p:txBody>
          <a:bodyPr/>
          <a:lstStyle/>
          <a:p>
            <a:endParaRPr/>
          </a:p>
        </p:txBody>
      </p:sp>
      <p:sp>
        <p:nvSpPr>
          <p:cNvPr id="728" name="Shape 728"/>
          <p:cNvSpPr>
            <a:spLocks noGrp="1"/>
          </p:cNvSpPr>
          <p:nvPr>
            <p:ph type="body" sz="quarter" idx="1"/>
          </p:nvPr>
        </p:nvSpPr>
        <p:spPr>
          <a:prstGeom prst="rect">
            <a:avLst/>
          </a:prstGeom>
        </p:spPr>
        <p:txBody>
          <a:bodyPr/>
          <a:lstStyle/>
          <a:p>
            <a:r>
              <a:t>Coloring each country by average inconsistency.</a:t>
            </a:r>
          </a:p>
          <a:p>
            <a:r>
              <a:t>Rescoring method is a simple: we recalculate perseverance at the level of the individual subtracting their inconsistency index. It is a deviation score around inconsistency.</a:t>
            </a:r>
          </a:p>
          <a:p>
            <a:r>
              <a:t>If I do that and average these scores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ítulo">
    <p:bg>
      <p:bgPr>
        <a:solidFill>
          <a:srgbClr val="003462"/>
        </a:solidFill>
        <a:effectLst/>
      </p:bgPr>
    </p:bg>
    <p:spTree>
      <p:nvGrpSpPr>
        <p:cNvPr id="1" name=""/>
        <p:cNvGrpSpPr/>
        <p:nvPr/>
      </p:nvGrpSpPr>
      <p:grpSpPr>
        <a:xfrm>
          <a:off x="0" y="0"/>
          <a:ext cx="0" cy="0"/>
          <a:chOff x="0" y="0"/>
          <a:chExt cx="0" cy="0"/>
        </a:xfrm>
      </p:grpSpPr>
      <p:sp>
        <p:nvSpPr>
          <p:cNvPr id="11" name="Autoria e Data"/>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Autoria e Data</a:t>
            </a:r>
          </a:p>
        </p:txBody>
      </p:sp>
      <p:sp>
        <p:nvSpPr>
          <p:cNvPr id="12" name="Título da Apresentação"/>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Título da Apresentação</a:t>
            </a:r>
          </a:p>
        </p:txBody>
      </p:sp>
      <p:sp>
        <p:nvSpPr>
          <p:cNvPr id="13" name="Nível de Corpo Um…"/>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Subtítulo da Apresentação</a:t>
            </a:r>
          </a:p>
          <a:p>
            <a:pPr lvl="1"/>
            <a:endParaRPr/>
          </a:p>
          <a:p>
            <a:pPr lvl="2"/>
            <a:endParaRPr/>
          </a:p>
          <a:p>
            <a:pPr lvl="3"/>
            <a:endParaRPr/>
          </a:p>
          <a:p>
            <a:pPr lvl="4"/>
            <a:endParaRPr/>
          </a:p>
        </p:txBody>
      </p:sp>
      <p:sp>
        <p:nvSpPr>
          <p:cNvPr id="14"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Balões de ar quente vistos de baixo sob céu azul"/>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Em Branco">
    <p:spTree>
      <p:nvGrpSpPr>
        <p:cNvPr id="1" name=""/>
        <p:cNvGrpSpPr/>
        <p:nvPr/>
      </p:nvGrpSpPr>
      <p:grpSpPr>
        <a:xfrm>
          <a:off x="0" y="0"/>
          <a:ext cx="0" cy="0"/>
          <a:chOff x="0" y="0"/>
          <a:chExt cx="0" cy="0"/>
        </a:xfrm>
      </p:grpSpPr>
      <p:sp>
        <p:nvSpPr>
          <p:cNvPr id="142"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19200" y="12712701"/>
            <a:ext cx="5689600" cy="730250"/>
          </a:xfrm>
          <a:prstGeom prst="rect">
            <a:avLst/>
          </a:prstGeom>
        </p:spPr>
        <p:txBody>
          <a:bodyPr/>
          <a:lstStyle/>
          <a:p>
            <a:fld id="{6F775716-DB4B-9041-94CD-9897B7CAA47A}" type="datetimeFigureOut">
              <a:rPr lang="en-US">
                <a:solidFill>
                  <a:prstClr val="black">
                    <a:tint val="75000"/>
                  </a:prstClr>
                </a:solidFill>
                <a:latin typeface="Calibri"/>
              </a:rPr>
              <a:pPr/>
              <a:t>6/25/24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8331200" y="12712701"/>
            <a:ext cx="7721600" cy="730250"/>
          </a:xfrm>
          <a:prstGeom prst="rect">
            <a:avLst/>
          </a:prstGeom>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a:xfrm>
            <a:off x="20080351" y="13063360"/>
            <a:ext cx="479298" cy="379591"/>
          </a:xfrm>
          <a:prstGeom prst="rect">
            <a:avLst/>
          </a:prstGeom>
        </p:spPr>
        <p:txBody>
          <a:bodyPr/>
          <a:lstStyle/>
          <a:p>
            <a:fld id="{6D8D6EE2-AE5C-4844-8635-58DBE630DDFA}" type="slidenum">
              <a:rPr lang="en-US">
                <a:solidFill>
                  <a:prstClr val="black">
                    <a:tint val="75000"/>
                  </a:prstClr>
                </a:solidFill>
                <a:latin typeface="Calibri"/>
              </a:rPr>
              <a:pPr/>
              <a:t>‹nº›</a:t>
            </a:fld>
            <a:endParaRPr lang="en-US">
              <a:solidFill>
                <a:prstClr val="black">
                  <a:tint val="75000"/>
                </a:prstClr>
              </a:solidFill>
              <a:latin typeface="Calibri"/>
            </a:endParaRPr>
          </a:p>
        </p:txBody>
      </p:sp>
    </p:spTree>
    <p:extLst>
      <p:ext uri="{BB962C8B-B14F-4D97-AF65-F5344CB8AC3E}">
        <p14:creationId xmlns:p14="http://schemas.microsoft.com/office/powerpoint/2010/main" val="24709177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e Foto">
    <p:spTree>
      <p:nvGrpSpPr>
        <p:cNvPr id="1" name=""/>
        <p:cNvGrpSpPr/>
        <p:nvPr/>
      </p:nvGrpSpPr>
      <p:grpSpPr>
        <a:xfrm>
          <a:off x="0" y="0"/>
          <a:ext cx="0" cy="0"/>
          <a:chOff x="0" y="0"/>
          <a:chExt cx="0" cy="0"/>
        </a:xfrm>
      </p:grpSpPr>
      <p:sp>
        <p:nvSpPr>
          <p:cNvPr id="21" name="Imagem de perto do topo de um balão de ar quente visto de cima"/>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Título da Apresentação"/>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Título da Apresentação</a:t>
            </a:r>
          </a:p>
        </p:txBody>
      </p:sp>
      <p:sp>
        <p:nvSpPr>
          <p:cNvPr id="23" name="Autoria e Data"/>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Autoria e Data</a:t>
            </a:r>
          </a:p>
        </p:txBody>
      </p:sp>
      <p:sp>
        <p:nvSpPr>
          <p:cNvPr id="24" name="Nível de Corpo Um…"/>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Subtítulo da Apresentação</a:t>
            </a:r>
          </a:p>
          <a:p>
            <a:pPr lvl="1"/>
            <a:endParaRPr/>
          </a:p>
          <a:p>
            <a:pPr lvl="2"/>
            <a:endParaRPr/>
          </a:p>
          <a:p>
            <a:pPr lvl="3"/>
            <a:endParaRPr/>
          </a:p>
          <a:p>
            <a:pPr lvl="4"/>
            <a:endParaRPr/>
          </a:p>
        </p:txBody>
      </p:sp>
      <p:sp>
        <p:nvSpPr>
          <p:cNvPr id="2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e Foto Alternativa">
    <p:spTree>
      <p:nvGrpSpPr>
        <p:cNvPr id="1" name=""/>
        <p:cNvGrpSpPr/>
        <p:nvPr/>
      </p:nvGrpSpPr>
      <p:grpSpPr>
        <a:xfrm>
          <a:off x="0" y="0"/>
          <a:ext cx="0" cy="0"/>
          <a:chOff x="0" y="0"/>
          <a:chExt cx="0" cy="0"/>
        </a:xfrm>
      </p:grpSpPr>
      <p:sp>
        <p:nvSpPr>
          <p:cNvPr id="32" name="Imagem de perto de um balão de ar quente visto de baixo"/>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Título do Slide"/>
          <p:cNvSpPr txBox="1">
            <a:spLocks noGrp="1"/>
          </p:cNvSpPr>
          <p:nvPr>
            <p:ph type="title" hasCustomPrompt="1"/>
          </p:nvPr>
        </p:nvSpPr>
        <p:spPr>
          <a:xfrm>
            <a:off x="1206500" y="1270000"/>
            <a:ext cx="9779000" cy="5882273"/>
          </a:xfrm>
          <a:prstGeom prst="rect">
            <a:avLst/>
          </a:prstGeom>
        </p:spPr>
        <p:txBody>
          <a:bodyPr anchor="b"/>
          <a:lstStyle/>
          <a:p>
            <a:r>
              <a:t>Título do Slide</a:t>
            </a:r>
          </a:p>
        </p:txBody>
      </p:sp>
      <p:sp>
        <p:nvSpPr>
          <p:cNvPr id="34" name="Nível de Corpo Um…"/>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Subtítulo do Slide</a:t>
            </a:r>
          </a:p>
          <a:p>
            <a:pPr lvl="1"/>
            <a:endParaRPr/>
          </a:p>
          <a:p>
            <a:pPr lvl="2"/>
            <a:endParaRPr/>
          </a:p>
          <a:p>
            <a:pPr lvl="3"/>
            <a:endParaRPr/>
          </a:p>
          <a:p>
            <a:pPr lvl="4"/>
            <a:endParaRPr/>
          </a:p>
        </p:txBody>
      </p:sp>
      <p:sp>
        <p:nvSpPr>
          <p:cNvPr id="35"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e Marcadores">
    <p:spTree>
      <p:nvGrpSpPr>
        <p:cNvPr id="1" name=""/>
        <p:cNvGrpSpPr/>
        <p:nvPr/>
      </p:nvGrpSpPr>
      <p:grpSpPr>
        <a:xfrm>
          <a:off x="0" y="0"/>
          <a:ext cx="0" cy="0"/>
          <a:chOff x="0" y="0"/>
          <a:chExt cx="0" cy="0"/>
        </a:xfrm>
      </p:grpSpPr>
      <p:sp>
        <p:nvSpPr>
          <p:cNvPr id="42" name="Título do Slide"/>
          <p:cNvSpPr txBox="1">
            <a:spLocks noGrp="1"/>
          </p:cNvSpPr>
          <p:nvPr>
            <p:ph type="title" hasCustomPrompt="1"/>
          </p:nvPr>
        </p:nvSpPr>
        <p:spPr>
          <a:prstGeom prst="rect">
            <a:avLst/>
          </a:prstGeom>
        </p:spPr>
        <p:txBody>
          <a:bodyPr/>
          <a:lstStyle/>
          <a:p>
            <a:r>
              <a:t>Título do Slide</a:t>
            </a:r>
          </a:p>
        </p:txBody>
      </p:sp>
      <p:sp>
        <p:nvSpPr>
          <p:cNvPr id="43" name="Subtítulo do Slid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do Slide</a:t>
            </a:r>
          </a:p>
        </p:txBody>
      </p:sp>
      <p:sp>
        <p:nvSpPr>
          <p:cNvPr id="44" name="Nível de Corpo Um…"/>
          <p:cNvSpPr txBox="1">
            <a:spLocks noGrp="1"/>
          </p:cNvSpPr>
          <p:nvPr>
            <p:ph type="body" idx="1" hasCustomPrompt="1"/>
          </p:nvPr>
        </p:nvSpPr>
        <p:spPr>
          <a:prstGeom prst="rect">
            <a:avLst/>
          </a:prstGeom>
        </p:spPr>
        <p:txBody>
          <a:bodyPr/>
          <a:lstStyle/>
          <a:p>
            <a:r>
              <a:t>Texto com marcadores do slide</a:t>
            </a:r>
          </a:p>
          <a:p>
            <a:pPr lvl="1"/>
            <a:endParaRPr/>
          </a:p>
          <a:p>
            <a:pPr lvl="2"/>
            <a:endParaRPr/>
          </a:p>
          <a:p>
            <a:pPr lvl="3"/>
            <a:endParaRPr/>
          </a:p>
          <a:p>
            <a:pPr lvl="4"/>
            <a:endParaRPr/>
          </a:p>
        </p:txBody>
      </p:sp>
      <p:sp>
        <p:nvSpPr>
          <p:cNvPr id="4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0" name="Subtítulo do Slid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do Slide</a:t>
            </a:r>
          </a:p>
        </p:txBody>
      </p:sp>
      <p:sp>
        <p:nvSpPr>
          <p:cNvPr id="61" name="Nível de Corpo Um…"/>
          <p:cNvSpPr txBox="1">
            <a:spLocks noGrp="1"/>
          </p:cNvSpPr>
          <p:nvPr>
            <p:ph type="body" sz="half" idx="1" hasCustomPrompt="1"/>
          </p:nvPr>
        </p:nvSpPr>
        <p:spPr>
          <a:xfrm>
            <a:off x="1206500" y="4248504"/>
            <a:ext cx="9779000" cy="8256630"/>
          </a:xfrm>
          <a:prstGeom prst="rect">
            <a:avLst/>
          </a:prstGeom>
        </p:spPr>
        <p:txBody>
          <a:bodyPr/>
          <a:lstStyle/>
          <a:p>
            <a:r>
              <a:t>Texto com marcadores do slide</a:t>
            </a:r>
          </a:p>
          <a:p>
            <a:pPr lvl="1"/>
            <a:endParaRPr/>
          </a:p>
          <a:p>
            <a:pPr lvl="2"/>
            <a:endParaRPr/>
          </a:p>
          <a:p>
            <a:pPr lvl="3"/>
            <a:endParaRPr/>
          </a:p>
          <a:p>
            <a:pPr lvl="4"/>
            <a:endParaRPr/>
          </a:p>
        </p:txBody>
      </p:sp>
      <p:sp>
        <p:nvSpPr>
          <p:cNvPr id="62" name="Balões de ar quente vistos de baixo sob céu azul"/>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Título do Slide"/>
          <p:cNvSpPr txBox="1">
            <a:spLocks noGrp="1"/>
          </p:cNvSpPr>
          <p:nvPr>
            <p:ph type="title" hasCustomPrompt="1"/>
          </p:nvPr>
        </p:nvSpPr>
        <p:spPr>
          <a:xfrm>
            <a:off x="1206500" y="952500"/>
            <a:ext cx="9779000" cy="1435100"/>
          </a:xfrm>
          <a:prstGeom prst="rect">
            <a:avLst/>
          </a:prstGeom>
        </p:spPr>
        <p:txBody>
          <a:bodyPr/>
          <a:lstStyle/>
          <a:p>
            <a:r>
              <a:t>Título do Slide</a:t>
            </a:r>
          </a:p>
        </p:txBody>
      </p:sp>
      <p:sp>
        <p:nvSpPr>
          <p:cNvPr id="6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Título da Agenda"/>
          <p:cNvSpPr txBox="1">
            <a:spLocks noGrp="1"/>
          </p:cNvSpPr>
          <p:nvPr>
            <p:ph type="title" hasCustomPrompt="1"/>
          </p:nvPr>
        </p:nvSpPr>
        <p:spPr>
          <a:xfrm>
            <a:off x="1206500" y="952500"/>
            <a:ext cx="21971000" cy="1435100"/>
          </a:xfrm>
          <a:prstGeom prst="rect">
            <a:avLst/>
          </a:prstGeom>
        </p:spPr>
        <p:txBody>
          <a:bodyPr/>
          <a:lstStyle/>
          <a:p>
            <a:r>
              <a:t>Título da Agenda</a:t>
            </a:r>
          </a:p>
        </p:txBody>
      </p:sp>
      <p:sp>
        <p:nvSpPr>
          <p:cNvPr id="89" name="Subtítulo de Agenda"/>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de Agenda</a:t>
            </a:r>
          </a:p>
        </p:txBody>
      </p:sp>
      <p:sp>
        <p:nvSpPr>
          <p:cNvPr id="90" name="Nível de Corpo Um…"/>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Tópicos da Agenda</a:t>
            </a:r>
          </a:p>
          <a:p>
            <a:pPr lvl="1"/>
            <a:endParaRPr/>
          </a:p>
          <a:p>
            <a:pPr lvl="2"/>
            <a:endParaRPr/>
          </a:p>
          <a:p>
            <a:pPr lvl="3"/>
            <a:endParaRPr/>
          </a:p>
          <a:p>
            <a:pPr lvl="4"/>
            <a:endParaRPr/>
          </a:p>
        </p:txBody>
      </p:sp>
      <p:sp>
        <p:nvSpPr>
          <p:cNvPr id="9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claração">
    <p:spTree>
      <p:nvGrpSpPr>
        <p:cNvPr id="1" name=""/>
        <p:cNvGrpSpPr/>
        <p:nvPr/>
      </p:nvGrpSpPr>
      <p:grpSpPr>
        <a:xfrm>
          <a:off x="0" y="0"/>
          <a:ext cx="0" cy="0"/>
          <a:chOff x="0" y="0"/>
          <a:chExt cx="0" cy="0"/>
        </a:xfrm>
      </p:grpSpPr>
      <p:sp>
        <p:nvSpPr>
          <p:cNvPr id="98" name="Nível de Corpo Um…"/>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Declaração</a:t>
            </a:r>
          </a:p>
          <a:p>
            <a:pPr lvl="1"/>
            <a:endParaRPr/>
          </a:p>
          <a:p>
            <a:pPr lvl="2"/>
            <a:endParaRPr/>
          </a:p>
          <a:p>
            <a:pPr lvl="3"/>
            <a:endParaRPr/>
          </a:p>
          <a:p>
            <a:pPr lvl="4"/>
            <a:endParaRPr/>
          </a:p>
        </p:txBody>
      </p:sp>
      <p:sp>
        <p:nvSpPr>
          <p:cNvPr id="99"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ato Principal">
    <p:spTree>
      <p:nvGrpSpPr>
        <p:cNvPr id="1" name=""/>
        <p:cNvGrpSpPr/>
        <p:nvPr/>
      </p:nvGrpSpPr>
      <p:grpSpPr>
        <a:xfrm>
          <a:off x="0" y="0"/>
          <a:ext cx="0" cy="0"/>
          <a:chOff x="0" y="0"/>
          <a:chExt cx="0" cy="0"/>
        </a:xfrm>
      </p:grpSpPr>
      <p:sp>
        <p:nvSpPr>
          <p:cNvPr id="106" name="Nível de Corpo Um…"/>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7" name="Informações do fato"/>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Informações do fato</a:t>
            </a:r>
          </a:p>
        </p:txBody>
      </p:sp>
      <p:sp>
        <p:nvSpPr>
          <p:cNvPr id="108"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124" name="Balões de ar quente vistos de baixo sob céu azul"/>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Imagem de perto do topo de um balão de ar quente visto de cima"/>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Balões de ar quente vistos de baixo sob céu azul"/>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ítulo do Slid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Título do Slide</a:t>
            </a:r>
          </a:p>
        </p:txBody>
      </p:sp>
      <p:sp>
        <p:nvSpPr>
          <p:cNvPr id="3" name="Nível de Corpo Um…"/>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Texto com marcadores do slide</a:t>
            </a:r>
          </a:p>
          <a:p>
            <a:pPr lvl="1"/>
            <a:endParaRPr/>
          </a:p>
          <a:p>
            <a:pPr lvl="2"/>
            <a:endParaRPr/>
          </a:p>
          <a:p>
            <a:pPr lvl="3"/>
            <a:endParaRPr/>
          </a:p>
          <a:p>
            <a:pPr lvl="4"/>
            <a:endParaRPr/>
          </a:p>
        </p:txBody>
      </p:sp>
      <p:sp>
        <p:nvSpPr>
          <p:cNvPr id="4" name="Número do Slid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marL="0" indent="0" algn="ctr" defTabSz="584200">
              <a:lnSpc>
                <a:spcPct val="100000"/>
              </a:lnSpc>
              <a:spcBef>
                <a:spcPts val="0"/>
              </a:spcBef>
              <a:buSzTx/>
              <a:buNone/>
              <a:defRPr sz="18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 id="2147483658" r:id="rId7"/>
    <p:sldLayoutId id="2147483659" r:id="rId8"/>
    <p:sldLayoutId id="2147483661" r:id="rId9"/>
    <p:sldLayoutId id="2147483662" r:id="rId10"/>
    <p:sldLayoutId id="2147483663" r:id="rId11"/>
    <p:sldLayoutId id="2147483665" r:id="rId12"/>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77/0963721419884317" TargetMode="External"/><Relationship Id="rId2" Type="http://schemas.openxmlformats.org/officeDocument/2006/relationships/hyperlink" Target="https://www.oecd.org/pisa/sitedocument/PISA-2021-questionnaire-framework.pdf"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Understanding and assessing social and emotional learning in schools."/>
          <p:cNvSpPr txBox="1">
            <a:spLocks noGrp="1"/>
          </p:cNvSpPr>
          <p:nvPr>
            <p:ph type="ctrTitle"/>
          </p:nvPr>
        </p:nvSpPr>
        <p:spPr>
          <a:xfrm>
            <a:off x="731898" y="2176365"/>
            <a:ext cx="21971004" cy="2685842"/>
          </a:xfrm>
          <a:prstGeom prst="rect">
            <a:avLst/>
          </a:prstGeom>
        </p:spPr>
        <p:txBody>
          <a:bodyPr>
            <a:normAutofit fontScale="90000"/>
          </a:bodyPr>
          <a:lstStyle>
            <a:lvl1pPr defTabSz="2170121">
              <a:defRPr sz="10324" spc="-206"/>
            </a:lvl1pPr>
          </a:lstStyle>
          <a:p>
            <a:pPr algn="ctr"/>
            <a:r>
              <a:rPr lang="pt-BR" dirty="0"/>
              <a:t>Workshop: Response Bias in Self-Report </a:t>
            </a:r>
            <a:r>
              <a:rPr lang="pt-BR" dirty="0" err="1"/>
              <a:t>Measurements</a:t>
            </a:r>
            <a:br>
              <a:rPr lang="pt-BR" dirty="0"/>
            </a:br>
            <a:br>
              <a:rPr lang="pt-BR" dirty="0"/>
            </a:br>
            <a:r>
              <a:rPr lang="pt-BR" dirty="0" err="1"/>
              <a:t>Acquiescence</a:t>
            </a:r>
            <a:endParaRPr dirty="0"/>
          </a:p>
        </p:txBody>
      </p:sp>
      <p:sp>
        <p:nvSpPr>
          <p:cNvPr id="153" name="Dr. Ricardo Primi"/>
          <p:cNvSpPr txBox="1">
            <a:spLocks noGrp="1"/>
          </p:cNvSpPr>
          <p:nvPr>
            <p:ph type="subTitle" sz="quarter" idx="1"/>
          </p:nvPr>
        </p:nvSpPr>
        <p:spPr>
          <a:xfrm>
            <a:off x="999754" y="5440245"/>
            <a:ext cx="21703148" cy="5779178"/>
          </a:xfrm>
          <a:prstGeom prst="rect">
            <a:avLst/>
          </a:prstGeom>
        </p:spPr>
        <p:txBody>
          <a:bodyPr>
            <a:normAutofit/>
          </a:bodyPr>
          <a:lstStyle/>
          <a:p>
            <a:pPr algn="ctr"/>
            <a:r>
              <a:rPr lang="pt-BR" sz="4800" dirty="0">
                <a:solidFill>
                  <a:schemeClr val="bg1">
                    <a:lumMod val="25000"/>
                    <a:lumOff val="75000"/>
                  </a:schemeClr>
                </a:solidFill>
              </a:rPr>
              <a:t>Dr. Ricardo </a:t>
            </a:r>
            <a:r>
              <a:rPr lang="pt-BR" sz="4800" dirty="0" err="1">
                <a:solidFill>
                  <a:schemeClr val="bg1">
                    <a:lumMod val="25000"/>
                    <a:lumOff val="75000"/>
                  </a:schemeClr>
                </a:solidFill>
              </a:rPr>
              <a:t>Primi</a:t>
            </a:r>
            <a:endParaRPr lang="pt-BR" sz="4800" dirty="0">
              <a:solidFill>
                <a:schemeClr val="bg1">
                  <a:lumMod val="25000"/>
                  <a:lumOff val="75000"/>
                </a:schemeClr>
              </a:solidFill>
            </a:endParaRPr>
          </a:p>
          <a:p>
            <a:pPr algn="ctr"/>
            <a:r>
              <a:rPr lang="pt-BR" sz="4800" dirty="0">
                <a:solidFill>
                  <a:schemeClr val="bg1">
                    <a:lumMod val="25000"/>
                    <a:lumOff val="75000"/>
                  </a:schemeClr>
                </a:solidFill>
              </a:rPr>
              <a:t>Universidade São Francisco (USF) </a:t>
            </a:r>
            <a:r>
              <a:rPr lang="pt-BR" sz="4800" dirty="0" err="1">
                <a:solidFill>
                  <a:schemeClr val="bg1">
                    <a:lumMod val="25000"/>
                    <a:lumOff val="75000"/>
                  </a:schemeClr>
                </a:solidFill>
              </a:rPr>
              <a:t>and</a:t>
            </a:r>
            <a:r>
              <a:rPr lang="pt-BR" sz="4800" dirty="0">
                <a:solidFill>
                  <a:schemeClr val="bg1">
                    <a:lumMod val="25000"/>
                    <a:lumOff val="75000"/>
                  </a:schemeClr>
                </a:solidFill>
              </a:rPr>
              <a:t> Ayrton Senna </a:t>
            </a:r>
            <a:r>
              <a:rPr lang="pt-BR" sz="4800" dirty="0" err="1">
                <a:solidFill>
                  <a:schemeClr val="bg1">
                    <a:lumMod val="25000"/>
                    <a:lumOff val="75000"/>
                  </a:schemeClr>
                </a:solidFill>
              </a:rPr>
              <a:t>Institute</a:t>
            </a:r>
            <a:r>
              <a:rPr lang="pt-BR" sz="4800" dirty="0">
                <a:solidFill>
                  <a:schemeClr val="bg1">
                    <a:lumMod val="25000"/>
                    <a:lumOff val="75000"/>
                  </a:schemeClr>
                </a:solidFill>
              </a:rPr>
              <a:t> Edulab21 (IAS)</a:t>
            </a:r>
          </a:p>
          <a:p>
            <a:pPr algn="ctr"/>
            <a:endParaRPr lang="pt-BR" sz="4800" dirty="0">
              <a:solidFill>
                <a:schemeClr val="bg1">
                  <a:lumMod val="25000"/>
                  <a:lumOff val="75000"/>
                </a:schemeClr>
              </a:solidFill>
            </a:endParaRPr>
          </a:p>
          <a:p>
            <a:pPr algn="ctr"/>
            <a:r>
              <a:rPr lang="pt-BR" sz="4800" dirty="0">
                <a:solidFill>
                  <a:schemeClr val="bg1">
                    <a:lumMod val="25000"/>
                    <a:lumOff val="75000"/>
                  </a:schemeClr>
                </a:solidFill>
              </a:rPr>
              <a:t>Dr. Felipe Valentini</a:t>
            </a:r>
          </a:p>
          <a:p>
            <a:pPr algn="ctr"/>
            <a:r>
              <a:rPr lang="pt-BR" sz="4800" dirty="0">
                <a:solidFill>
                  <a:schemeClr val="bg1">
                    <a:lumMod val="25000"/>
                    <a:lumOff val="75000"/>
                  </a:schemeClr>
                </a:solidFill>
              </a:rPr>
              <a:t>Universidade São Francisco (USF)</a:t>
            </a:r>
          </a:p>
        </p:txBody>
      </p:sp>
      <p:pic>
        <p:nvPicPr>
          <p:cNvPr id="155" name="Imagem" descr="Imagem"/>
          <p:cNvPicPr>
            <a:picLocks noChangeAspect="1"/>
          </p:cNvPicPr>
          <p:nvPr/>
        </p:nvPicPr>
        <p:blipFill>
          <a:blip r:embed="rId3"/>
          <a:stretch>
            <a:fillRect/>
          </a:stretch>
        </p:blipFill>
        <p:spPr>
          <a:xfrm>
            <a:off x="319273" y="10837813"/>
            <a:ext cx="3783932" cy="2507696"/>
          </a:xfrm>
          <a:prstGeom prst="rect">
            <a:avLst/>
          </a:prstGeom>
          <a:ln w="12700">
            <a:miter lim="400000"/>
          </a:ln>
        </p:spPr>
      </p:pic>
      <p:grpSp>
        <p:nvGrpSpPr>
          <p:cNvPr id="4" name="Agrupar 3">
            <a:extLst>
              <a:ext uri="{FF2B5EF4-FFF2-40B4-BE49-F238E27FC236}">
                <a16:creationId xmlns:a16="http://schemas.microsoft.com/office/drawing/2014/main" id="{C0CF191C-6208-3ED9-03A6-AB6B43383F84}"/>
              </a:ext>
            </a:extLst>
          </p:cNvPr>
          <p:cNvGrpSpPr/>
          <p:nvPr/>
        </p:nvGrpSpPr>
        <p:grpSpPr>
          <a:xfrm>
            <a:off x="4199777" y="10837813"/>
            <a:ext cx="3405355" cy="2550669"/>
            <a:chOff x="15573286" y="9808605"/>
            <a:chExt cx="4608108" cy="3451551"/>
          </a:xfrm>
        </p:grpSpPr>
        <p:sp>
          <p:nvSpPr>
            <p:cNvPr id="156" name="Retângulo"/>
            <p:cNvSpPr/>
            <p:nvPr/>
          </p:nvSpPr>
          <p:spPr>
            <a:xfrm>
              <a:off x="15573286" y="9808605"/>
              <a:ext cx="4608108" cy="3451551"/>
            </a:xfrm>
            <a:prstGeom prst="rect">
              <a:avLst/>
            </a:prstGeom>
            <a:solidFill>
              <a:srgbClr val="FFFFFF"/>
            </a:solidFill>
            <a:ln w="12700">
              <a:miter lim="400000"/>
            </a:ln>
          </p:spPr>
          <p:txBody>
            <a:bodyPr lIns="50800" tIns="50800" rIns="50800" bIns="50800" anchor="ctr"/>
            <a:lstStyle/>
            <a:p>
              <a:pPr marL="0" indent="0" algn="ctr" defTabSz="825500">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pPr>
              <a:endParaRPr/>
            </a:p>
          </p:txBody>
        </p:sp>
        <p:pic>
          <p:nvPicPr>
            <p:cNvPr id="157" name="logo_sem _fundo.png" descr="logo_sem _fundo.png"/>
            <p:cNvPicPr>
              <a:picLocks noChangeAspect="1"/>
            </p:cNvPicPr>
            <p:nvPr/>
          </p:nvPicPr>
          <p:blipFill>
            <a:blip r:embed="rId4"/>
            <a:stretch>
              <a:fillRect/>
            </a:stretch>
          </p:blipFill>
          <p:spPr>
            <a:xfrm>
              <a:off x="15745522" y="10324997"/>
              <a:ext cx="4393847" cy="2728120"/>
            </a:xfrm>
            <a:prstGeom prst="rect">
              <a:avLst/>
            </a:prstGeom>
            <a:ln w="12700">
              <a:miter lim="400000"/>
            </a:ln>
          </p:spPr>
        </p:pic>
      </p:grpSp>
      <p:sp>
        <p:nvSpPr>
          <p:cNvPr id="158" name="Número do Slide"/>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3" name="Espaço Reservado para Texto 2">
            <a:extLst>
              <a:ext uri="{FF2B5EF4-FFF2-40B4-BE49-F238E27FC236}">
                <a16:creationId xmlns:a16="http://schemas.microsoft.com/office/drawing/2014/main" id="{39E26D13-D391-FC25-A4C4-0C60AFB910D0}"/>
              </a:ext>
            </a:extLst>
          </p:cNvPr>
          <p:cNvSpPr>
            <a:spLocks noGrp="1"/>
          </p:cNvSpPr>
          <p:nvPr>
            <p:ph type="body" sz="quarter" idx="21"/>
          </p:nvPr>
        </p:nvSpPr>
        <p:spPr>
          <a:xfrm>
            <a:off x="14530551" y="11752164"/>
            <a:ext cx="8172351" cy="796094"/>
          </a:xfrm>
        </p:spPr>
        <p:txBody>
          <a:bodyPr>
            <a:normAutofit/>
          </a:bodyPr>
          <a:lstStyle/>
          <a:p>
            <a:r>
              <a:rPr lang="en-US" dirty="0"/>
              <a:t>ITC Granada, </a:t>
            </a:r>
            <a:r>
              <a:rPr lang="en-US" dirty="0" err="1"/>
              <a:t>Sapain</a:t>
            </a:r>
            <a:r>
              <a:rPr lang="en-US" dirty="0"/>
              <a:t>, July, 2024</a:t>
            </a:r>
          </a:p>
        </p:txBody>
      </p:sp>
      <p:sp>
        <p:nvSpPr>
          <p:cNvPr id="2" name="CaixaDeTexto 1">
            <a:extLst>
              <a:ext uri="{FF2B5EF4-FFF2-40B4-BE49-F238E27FC236}">
                <a16:creationId xmlns:a16="http://schemas.microsoft.com/office/drawing/2014/main" id="{5F6C1363-DC73-8597-4674-707BEB03E2AE}"/>
              </a:ext>
            </a:extLst>
          </p:cNvPr>
          <p:cNvSpPr txBox="1"/>
          <p:nvPr/>
        </p:nvSpPr>
        <p:spPr>
          <a:xfrm>
            <a:off x="8058150" y="6886575"/>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609600" marR="0" indent="-609600" algn="l" defTabSz="2438338" rtl="0" fontAlgn="auto" latinLnBrk="0" hangingPunct="0">
              <a:lnSpc>
                <a:spcPct val="90000"/>
              </a:lnSpc>
              <a:spcBef>
                <a:spcPts val="4500"/>
              </a:spcBef>
              <a:spcAft>
                <a:spcPts val="0"/>
              </a:spcAft>
              <a:buClrTx/>
              <a:buSzPct val="123000"/>
              <a:buFontTx/>
              <a:buChar char="•"/>
              <a:tabLst/>
            </a:pPr>
            <a:endParaRPr kumimoji="0" lang="en-US"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 name="CaixaDeTexto 4">
            <a:extLst>
              <a:ext uri="{FF2B5EF4-FFF2-40B4-BE49-F238E27FC236}">
                <a16:creationId xmlns:a16="http://schemas.microsoft.com/office/drawing/2014/main" id="{4482A374-99F5-31BA-5619-183225A2B3FC}"/>
              </a:ext>
            </a:extLst>
          </p:cNvPr>
          <p:cNvSpPr txBox="1"/>
          <p:nvPr/>
        </p:nvSpPr>
        <p:spPr>
          <a:xfrm>
            <a:off x="7515225" y="605790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609600" marR="0" indent="-609600" algn="l" defTabSz="2438338" rtl="0" fontAlgn="auto" latinLnBrk="0" hangingPunct="0">
              <a:lnSpc>
                <a:spcPct val="90000"/>
              </a:lnSpc>
              <a:spcBef>
                <a:spcPts val="4500"/>
              </a:spcBef>
              <a:spcAft>
                <a:spcPts val="0"/>
              </a:spcAft>
              <a:buClrTx/>
              <a:buSzPct val="123000"/>
              <a:buFontTx/>
              <a:buChar char="•"/>
              <a:tabLst/>
            </a:pPr>
            <a:endParaRPr kumimoji="0" lang="en-US" sz="4800" b="0" i="0" u="none" strike="noStrike" cap="none" spc="0" normalizeH="0" baseline="0" dirty="0">
              <a:ln>
                <a:noFill/>
              </a:ln>
              <a:solidFill>
                <a:srgbClr val="000000"/>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Inconsistent agreement responses"/>
          <p:cNvSpPr txBox="1">
            <a:spLocks noGrp="1"/>
          </p:cNvSpPr>
          <p:nvPr>
            <p:ph type="title"/>
          </p:nvPr>
        </p:nvSpPr>
        <p:spPr>
          <a:prstGeom prst="rect">
            <a:avLst/>
          </a:prstGeom>
        </p:spPr>
        <p:txBody>
          <a:bodyPr/>
          <a:lstStyle/>
          <a:p>
            <a:r>
              <a:t>Inconsistent agreement responses</a:t>
            </a:r>
          </a:p>
        </p:txBody>
      </p:sp>
      <p:sp>
        <p:nvSpPr>
          <p:cNvPr id="619" name="index from positive pole vs negative pole items"/>
          <p:cNvSpPr txBox="1">
            <a:spLocks noGrp="1"/>
          </p:cNvSpPr>
          <p:nvPr>
            <p:ph type="body" idx="21"/>
          </p:nvPr>
        </p:nvSpPr>
        <p:spPr>
          <a:xfrm>
            <a:off x="1273244" y="2302088"/>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index from positive pole vs negative pole items</a:t>
            </a:r>
          </a:p>
        </p:txBody>
      </p:sp>
      <p:pic>
        <p:nvPicPr>
          <p:cNvPr id="620" name="Imagem" descr="Imagem"/>
          <p:cNvPicPr>
            <a:picLocks noChangeAspect="1"/>
          </p:cNvPicPr>
          <p:nvPr/>
        </p:nvPicPr>
        <p:blipFill>
          <a:blip r:embed="rId2"/>
          <a:stretch>
            <a:fillRect/>
          </a:stretch>
        </p:blipFill>
        <p:spPr>
          <a:xfrm>
            <a:off x="1012291" y="6746255"/>
            <a:ext cx="4428506" cy="647244"/>
          </a:xfrm>
          <a:prstGeom prst="rect">
            <a:avLst/>
          </a:prstGeom>
          <a:ln w="12700">
            <a:miter lim="400000"/>
          </a:ln>
        </p:spPr>
      </p:pic>
      <p:pic>
        <p:nvPicPr>
          <p:cNvPr id="621" name="Imagem" descr="Imagem"/>
          <p:cNvPicPr>
            <a:picLocks noChangeAspect="1"/>
          </p:cNvPicPr>
          <p:nvPr/>
        </p:nvPicPr>
        <p:blipFill>
          <a:blip r:embed="rId3"/>
          <a:stretch>
            <a:fillRect/>
          </a:stretch>
        </p:blipFill>
        <p:spPr>
          <a:xfrm>
            <a:off x="4284534" y="6593596"/>
            <a:ext cx="330201" cy="596901"/>
          </a:xfrm>
          <a:prstGeom prst="rect">
            <a:avLst/>
          </a:prstGeom>
          <a:ln w="12700">
            <a:miter lim="400000"/>
          </a:ln>
        </p:spPr>
      </p:pic>
      <p:sp>
        <p:nvSpPr>
          <p:cNvPr id="622" name="Consistent responses"/>
          <p:cNvSpPr txBox="1"/>
          <p:nvPr/>
        </p:nvSpPr>
        <p:spPr>
          <a:xfrm>
            <a:off x="1790170" y="3982369"/>
            <a:ext cx="601949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lvl1pPr>
          </a:lstStyle>
          <a:p>
            <a:r>
              <a:t>Consistent responses</a:t>
            </a:r>
          </a:p>
        </p:txBody>
      </p:sp>
      <p:pic>
        <p:nvPicPr>
          <p:cNvPr id="623" name="Imagem" descr="Imagem"/>
          <p:cNvPicPr>
            <a:picLocks noChangeAspect="1"/>
          </p:cNvPicPr>
          <p:nvPr/>
        </p:nvPicPr>
        <p:blipFill>
          <a:blip r:embed="rId4"/>
          <a:stretch>
            <a:fillRect/>
          </a:stretch>
        </p:blipFill>
        <p:spPr>
          <a:xfrm>
            <a:off x="471135" y="7814139"/>
            <a:ext cx="4530701" cy="647244"/>
          </a:xfrm>
          <a:prstGeom prst="rect">
            <a:avLst/>
          </a:prstGeom>
          <a:ln w="12700">
            <a:miter lim="400000"/>
          </a:ln>
        </p:spPr>
      </p:pic>
      <p:sp>
        <p:nvSpPr>
          <p:cNvPr id="624" name="5"/>
          <p:cNvSpPr txBox="1"/>
          <p:nvPr/>
        </p:nvSpPr>
        <p:spPr>
          <a:xfrm>
            <a:off x="4288454" y="6056590"/>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sp>
        <p:nvSpPr>
          <p:cNvPr id="625" name="1"/>
          <p:cNvSpPr txBox="1"/>
          <p:nvPr/>
        </p:nvSpPr>
        <p:spPr>
          <a:xfrm>
            <a:off x="1278461" y="7029021"/>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1</a:t>
            </a:r>
          </a:p>
        </p:txBody>
      </p:sp>
      <p:pic>
        <p:nvPicPr>
          <p:cNvPr id="626" name="Imagem" descr="Imagem"/>
          <p:cNvPicPr>
            <a:picLocks noChangeAspect="1"/>
          </p:cNvPicPr>
          <p:nvPr/>
        </p:nvPicPr>
        <p:blipFill>
          <a:blip r:embed="rId3"/>
          <a:stretch>
            <a:fillRect/>
          </a:stretch>
        </p:blipFill>
        <p:spPr>
          <a:xfrm>
            <a:off x="1296790" y="7610523"/>
            <a:ext cx="330201" cy="596901"/>
          </a:xfrm>
          <a:prstGeom prst="rect">
            <a:avLst/>
          </a:prstGeom>
          <a:ln w="12700">
            <a:miter lim="400000"/>
          </a:ln>
        </p:spPr>
      </p:pic>
      <p:pic>
        <p:nvPicPr>
          <p:cNvPr id="627" name="Imagem" descr="Imagem"/>
          <p:cNvPicPr>
            <a:picLocks noChangeAspect="1"/>
          </p:cNvPicPr>
          <p:nvPr/>
        </p:nvPicPr>
        <p:blipFill>
          <a:blip r:embed="rId2"/>
          <a:stretch>
            <a:fillRect/>
          </a:stretch>
        </p:blipFill>
        <p:spPr>
          <a:xfrm>
            <a:off x="5625300" y="6746602"/>
            <a:ext cx="4428505" cy="647244"/>
          </a:xfrm>
          <a:prstGeom prst="rect">
            <a:avLst/>
          </a:prstGeom>
          <a:ln w="12700">
            <a:miter lim="400000"/>
          </a:ln>
        </p:spPr>
      </p:pic>
      <p:pic>
        <p:nvPicPr>
          <p:cNvPr id="628" name="Imagem" descr="Imagem"/>
          <p:cNvPicPr>
            <a:picLocks noChangeAspect="1"/>
          </p:cNvPicPr>
          <p:nvPr/>
        </p:nvPicPr>
        <p:blipFill>
          <a:blip r:embed="rId3"/>
          <a:stretch>
            <a:fillRect/>
          </a:stretch>
        </p:blipFill>
        <p:spPr>
          <a:xfrm>
            <a:off x="8274594" y="6549446"/>
            <a:ext cx="330201" cy="596901"/>
          </a:xfrm>
          <a:prstGeom prst="rect">
            <a:avLst/>
          </a:prstGeom>
          <a:ln w="12700">
            <a:miter lim="400000"/>
          </a:ln>
        </p:spPr>
      </p:pic>
      <p:pic>
        <p:nvPicPr>
          <p:cNvPr id="629" name="Imagem" descr="Imagem"/>
          <p:cNvPicPr>
            <a:picLocks noChangeAspect="1"/>
          </p:cNvPicPr>
          <p:nvPr/>
        </p:nvPicPr>
        <p:blipFill>
          <a:blip r:embed="rId4"/>
          <a:stretch>
            <a:fillRect/>
          </a:stretch>
        </p:blipFill>
        <p:spPr>
          <a:xfrm>
            <a:off x="5084144" y="7814485"/>
            <a:ext cx="4530701" cy="647244"/>
          </a:xfrm>
          <a:prstGeom prst="rect">
            <a:avLst/>
          </a:prstGeom>
          <a:ln w="12700">
            <a:miter lim="400000"/>
          </a:ln>
        </p:spPr>
      </p:pic>
      <p:sp>
        <p:nvSpPr>
          <p:cNvPr id="630" name="4"/>
          <p:cNvSpPr txBox="1"/>
          <p:nvPr/>
        </p:nvSpPr>
        <p:spPr>
          <a:xfrm>
            <a:off x="8274594" y="5990192"/>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4</a:t>
            </a:r>
          </a:p>
        </p:txBody>
      </p:sp>
      <p:sp>
        <p:nvSpPr>
          <p:cNvPr id="631" name="2"/>
          <p:cNvSpPr txBox="1"/>
          <p:nvPr/>
        </p:nvSpPr>
        <p:spPr>
          <a:xfrm>
            <a:off x="6387749" y="7029367"/>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2</a:t>
            </a:r>
          </a:p>
        </p:txBody>
      </p:sp>
      <p:pic>
        <p:nvPicPr>
          <p:cNvPr id="632" name="Imagem" descr="Imagem"/>
          <p:cNvPicPr>
            <a:picLocks noChangeAspect="1"/>
          </p:cNvPicPr>
          <p:nvPr/>
        </p:nvPicPr>
        <p:blipFill>
          <a:blip r:embed="rId3"/>
          <a:stretch>
            <a:fillRect/>
          </a:stretch>
        </p:blipFill>
        <p:spPr>
          <a:xfrm>
            <a:off x="6406077" y="7610870"/>
            <a:ext cx="330201" cy="596901"/>
          </a:xfrm>
          <a:prstGeom prst="rect">
            <a:avLst/>
          </a:prstGeom>
          <a:ln w="12700">
            <a:miter lim="400000"/>
          </a:ln>
        </p:spPr>
      </p:pic>
      <p:pic>
        <p:nvPicPr>
          <p:cNvPr id="633" name="Imagem" descr="Imagem"/>
          <p:cNvPicPr>
            <a:picLocks noChangeAspect="1"/>
          </p:cNvPicPr>
          <p:nvPr/>
        </p:nvPicPr>
        <p:blipFill>
          <a:blip r:embed="rId2"/>
          <a:stretch>
            <a:fillRect/>
          </a:stretch>
        </p:blipFill>
        <p:spPr>
          <a:xfrm>
            <a:off x="10238309" y="6673368"/>
            <a:ext cx="4428505" cy="647244"/>
          </a:xfrm>
          <a:prstGeom prst="rect">
            <a:avLst/>
          </a:prstGeom>
          <a:ln w="12700">
            <a:miter lim="400000"/>
          </a:ln>
        </p:spPr>
      </p:pic>
      <p:pic>
        <p:nvPicPr>
          <p:cNvPr id="634" name="Imagem" descr="Imagem"/>
          <p:cNvPicPr>
            <a:picLocks noChangeAspect="1"/>
          </p:cNvPicPr>
          <p:nvPr/>
        </p:nvPicPr>
        <p:blipFill>
          <a:blip r:embed="rId3"/>
          <a:stretch>
            <a:fillRect/>
          </a:stretch>
        </p:blipFill>
        <p:spPr>
          <a:xfrm>
            <a:off x="11754063" y="6498461"/>
            <a:ext cx="330201" cy="596901"/>
          </a:xfrm>
          <a:prstGeom prst="rect">
            <a:avLst/>
          </a:prstGeom>
          <a:ln w="12700">
            <a:miter lim="400000"/>
          </a:ln>
        </p:spPr>
      </p:pic>
      <p:pic>
        <p:nvPicPr>
          <p:cNvPr id="635" name="Imagem" descr="Imagem"/>
          <p:cNvPicPr>
            <a:picLocks noChangeAspect="1"/>
          </p:cNvPicPr>
          <p:nvPr/>
        </p:nvPicPr>
        <p:blipFill>
          <a:blip r:embed="rId4"/>
          <a:stretch>
            <a:fillRect/>
          </a:stretch>
        </p:blipFill>
        <p:spPr>
          <a:xfrm>
            <a:off x="9697153" y="7741252"/>
            <a:ext cx="4530700" cy="647244"/>
          </a:xfrm>
          <a:prstGeom prst="rect">
            <a:avLst/>
          </a:prstGeom>
          <a:ln w="12700">
            <a:miter lim="400000"/>
          </a:ln>
        </p:spPr>
      </p:pic>
      <p:sp>
        <p:nvSpPr>
          <p:cNvPr id="636" name="3"/>
          <p:cNvSpPr txBox="1"/>
          <p:nvPr/>
        </p:nvSpPr>
        <p:spPr>
          <a:xfrm>
            <a:off x="11754063" y="5939207"/>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3</a:t>
            </a:r>
          </a:p>
        </p:txBody>
      </p:sp>
      <p:sp>
        <p:nvSpPr>
          <p:cNvPr id="637" name="3"/>
          <p:cNvSpPr txBox="1"/>
          <p:nvPr/>
        </p:nvSpPr>
        <p:spPr>
          <a:xfrm>
            <a:off x="11754063" y="6978382"/>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3</a:t>
            </a:r>
          </a:p>
        </p:txBody>
      </p:sp>
      <p:pic>
        <p:nvPicPr>
          <p:cNvPr id="638" name="Imagem" descr="Imagem"/>
          <p:cNvPicPr>
            <a:picLocks noChangeAspect="1"/>
          </p:cNvPicPr>
          <p:nvPr/>
        </p:nvPicPr>
        <p:blipFill>
          <a:blip r:embed="rId3"/>
          <a:stretch>
            <a:fillRect/>
          </a:stretch>
        </p:blipFill>
        <p:spPr>
          <a:xfrm>
            <a:off x="11807204" y="7537636"/>
            <a:ext cx="330201" cy="596901"/>
          </a:xfrm>
          <a:prstGeom prst="rect">
            <a:avLst/>
          </a:prstGeom>
          <a:ln w="12700">
            <a:miter lim="400000"/>
          </a:ln>
        </p:spPr>
      </p:pic>
      <p:pic>
        <p:nvPicPr>
          <p:cNvPr id="639" name="Imagem" descr="Imagem"/>
          <p:cNvPicPr>
            <a:picLocks noChangeAspect="1"/>
          </p:cNvPicPr>
          <p:nvPr/>
        </p:nvPicPr>
        <p:blipFill>
          <a:blip r:embed="rId2"/>
          <a:stretch>
            <a:fillRect/>
          </a:stretch>
        </p:blipFill>
        <p:spPr>
          <a:xfrm>
            <a:off x="14566234" y="6689128"/>
            <a:ext cx="4428506" cy="647243"/>
          </a:xfrm>
          <a:prstGeom prst="rect">
            <a:avLst/>
          </a:prstGeom>
          <a:ln w="12700">
            <a:miter lim="400000"/>
          </a:ln>
        </p:spPr>
      </p:pic>
      <p:pic>
        <p:nvPicPr>
          <p:cNvPr id="640" name="Imagem" descr="Imagem"/>
          <p:cNvPicPr>
            <a:picLocks noChangeAspect="1"/>
          </p:cNvPicPr>
          <p:nvPr/>
        </p:nvPicPr>
        <p:blipFill>
          <a:blip r:embed="rId3"/>
          <a:stretch>
            <a:fillRect/>
          </a:stretch>
        </p:blipFill>
        <p:spPr>
          <a:xfrm>
            <a:off x="15515211" y="6491972"/>
            <a:ext cx="330201" cy="596901"/>
          </a:xfrm>
          <a:prstGeom prst="rect">
            <a:avLst/>
          </a:prstGeom>
          <a:ln w="12700">
            <a:miter lim="400000"/>
          </a:ln>
        </p:spPr>
      </p:pic>
      <p:pic>
        <p:nvPicPr>
          <p:cNvPr id="641" name="Imagem" descr="Imagem"/>
          <p:cNvPicPr>
            <a:picLocks noChangeAspect="1"/>
          </p:cNvPicPr>
          <p:nvPr/>
        </p:nvPicPr>
        <p:blipFill>
          <a:blip r:embed="rId4"/>
          <a:stretch>
            <a:fillRect/>
          </a:stretch>
        </p:blipFill>
        <p:spPr>
          <a:xfrm>
            <a:off x="14025078" y="7757011"/>
            <a:ext cx="4530701" cy="647244"/>
          </a:xfrm>
          <a:prstGeom prst="rect">
            <a:avLst/>
          </a:prstGeom>
          <a:ln w="12700">
            <a:miter lim="400000"/>
          </a:ln>
        </p:spPr>
      </p:pic>
      <p:pic>
        <p:nvPicPr>
          <p:cNvPr id="642" name="Imagem" descr="Imagem"/>
          <p:cNvPicPr>
            <a:picLocks noChangeAspect="1"/>
          </p:cNvPicPr>
          <p:nvPr/>
        </p:nvPicPr>
        <p:blipFill>
          <a:blip r:embed="rId3"/>
          <a:stretch>
            <a:fillRect/>
          </a:stretch>
        </p:blipFill>
        <p:spPr>
          <a:xfrm>
            <a:off x="17120378" y="7553396"/>
            <a:ext cx="330201" cy="596901"/>
          </a:xfrm>
          <a:prstGeom prst="rect">
            <a:avLst/>
          </a:prstGeom>
          <a:ln w="12700">
            <a:miter lim="400000"/>
          </a:ln>
        </p:spPr>
      </p:pic>
      <p:pic>
        <p:nvPicPr>
          <p:cNvPr id="643" name="Imagem" descr="Imagem"/>
          <p:cNvPicPr>
            <a:picLocks noChangeAspect="1"/>
          </p:cNvPicPr>
          <p:nvPr/>
        </p:nvPicPr>
        <p:blipFill>
          <a:blip r:embed="rId2"/>
          <a:stretch>
            <a:fillRect/>
          </a:stretch>
        </p:blipFill>
        <p:spPr>
          <a:xfrm>
            <a:off x="19276358" y="6690664"/>
            <a:ext cx="4428505" cy="647244"/>
          </a:xfrm>
          <a:prstGeom prst="rect">
            <a:avLst/>
          </a:prstGeom>
          <a:ln w="12700">
            <a:miter lim="400000"/>
          </a:ln>
        </p:spPr>
      </p:pic>
      <p:pic>
        <p:nvPicPr>
          <p:cNvPr id="644" name="Imagem" descr="Imagem"/>
          <p:cNvPicPr>
            <a:picLocks noChangeAspect="1"/>
          </p:cNvPicPr>
          <p:nvPr/>
        </p:nvPicPr>
        <p:blipFill>
          <a:blip r:embed="rId3"/>
          <a:stretch>
            <a:fillRect/>
          </a:stretch>
        </p:blipFill>
        <p:spPr>
          <a:xfrm>
            <a:off x="19660306" y="6538005"/>
            <a:ext cx="330201" cy="596901"/>
          </a:xfrm>
          <a:prstGeom prst="rect">
            <a:avLst/>
          </a:prstGeom>
          <a:ln w="12700">
            <a:miter lim="400000"/>
          </a:ln>
        </p:spPr>
      </p:pic>
      <p:pic>
        <p:nvPicPr>
          <p:cNvPr id="645" name="Imagem" descr="Imagem"/>
          <p:cNvPicPr>
            <a:picLocks noChangeAspect="1"/>
          </p:cNvPicPr>
          <p:nvPr/>
        </p:nvPicPr>
        <p:blipFill>
          <a:blip r:embed="rId4"/>
          <a:stretch>
            <a:fillRect/>
          </a:stretch>
        </p:blipFill>
        <p:spPr>
          <a:xfrm>
            <a:off x="18735202" y="7758548"/>
            <a:ext cx="4530700" cy="647243"/>
          </a:xfrm>
          <a:prstGeom prst="rect">
            <a:avLst/>
          </a:prstGeom>
          <a:ln w="12700">
            <a:miter lim="400000"/>
          </a:ln>
        </p:spPr>
      </p:pic>
      <p:pic>
        <p:nvPicPr>
          <p:cNvPr id="646" name="Imagem" descr="Imagem"/>
          <p:cNvPicPr>
            <a:picLocks noChangeAspect="1"/>
          </p:cNvPicPr>
          <p:nvPr/>
        </p:nvPicPr>
        <p:blipFill>
          <a:blip r:embed="rId3"/>
          <a:stretch>
            <a:fillRect/>
          </a:stretch>
        </p:blipFill>
        <p:spPr>
          <a:xfrm>
            <a:off x="22444071" y="7540365"/>
            <a:ext cx="330201" cy="596901"/>
          </a:xfrm>
          <a:prstGeom prst="rect">
            <a:avLst/>
          </a:prstGeom>
          <a:ln w="12700">
            <a:miter lim="400000"/>
          </a:ln>
        </p:spPr>
      </p:pic>
      <p:sp>
        <p:nvSpPr>
          <p:cNvPr id="647" name="4"/>
          <p:cNvSpPr txBox="1"/>
          <p:nvPr/>
        </p:nvSpPr>
        <p:spPr>
          <a:xfrm>
            <a:off x="17075013" y="6984872"/>
            <a:ext cx="375565"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4</a:t>
            </a:r>
          </a:p>
        </p:txBody>
      </p:sp>
      <p:sp>
        <p:nvSpPr>
          <p:cNvPr id="648" name="2"/>
          <p:cNvSpPr txBox="1"/>
          <p:nvPr/>
        </p:nvSpPr>
        <p:spPr>
          <a:xfrm>
            <a:off x="15515211" y="5824859"/>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2</a:t>
            </a:r>
          </a:p>
        </p:txBody>
      </p:sp>
      <p:sp>
        <p:nvSpPr>
          <p:cNvPr id="649" name="5"/>
          <p:cNvSpPr txBox="1"/>
          <p:nvPr/>
        </p:nvSpPr>
        <p:spPr>
          <a:xfrm>
            <a:off x="22433553" y="7029021"/>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sp>
        <p:nvSpPr>
          <p:cNvPr id="650" name="1"/>
          <p:cNvSpPr txBox="1"/>
          <p:nvPr/>
        </p:nvSpPr>
        <p:spPr>
          <a:xfrm>
            <a:off x="19604470" y="5843246"/>
            <a:ext cx="375565"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1</a:t>
            </a:r>
          </a:p>
        </p:txBody>
      </p:sp>
      <p:grpSp>
        <p:nvGrpSpPr>
          <p:cNvPr id="653" name="Grupo"/>
          <p:cNvGrpSpPr/>
          <p:nvPr/>
        </p:nvGrpSpPr>
        <p:grpSpPr>
          <a:xfrm>
            <a:off x="2471156" y="6538005"/>
            <a:ext cx="967207" cy="2840425"/>
            <a:chOff x="0" y="0"/>
            <a:chExt cx="967206" cy="2840423"/>
          </a:xfrm>
        </p:grpSpPr>
        <p:sp>
          <p:nvSpPr>
            <p:cNvPr id="651"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52" name="M = 3"/>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3</a:t>
              </a:r>
            </a:p>
          </p:txBody>
        </p:sp>
      </p:grpSp>
      <p:grpSp>
        <p:nvGrpSpPr>
          <p:cNvPr id="656" name="Grupo"/>
          <p:cNvGrpSpPr/>
          <p:nvPr/>
        </p:nvGrpSpPr>
        <p:grpSpPr>
          <a:xfrm>
            <a:off x="7035351" y="6387508"/>
            <a:ext cx="967207" cy="2840425"/>
            <a:chOff x="0" y="0"/>
            <a:chExt cx="967206" cy="2840423"/>
          </a:xfrm>
        </p:grpSpPr>
        <p:sp>
          <p:nvSpPr>
            <p:cNvPr id="654"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55" name="M = 3"/>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3</a:t>
              </a:r>
            </a:p>
          </p:txBody>
        </p:sp>
      </p:grpSp>
      <p:grpSp>
        <p:nvGrpSpPr>
          <p:cNvPr id="659" name="Grupo"/>
          <p:cNvGrpSpPr/>
          <p:nvPr/>
        </p:nvGrpSpPr>
        <p:grpSpPr>
          <a:xfrm>
            <a:off x="11435560" y="6403267"/>
            <a:ext cx="967207" cy="2840425"/>
            <a:chOff x="0" y="0"/>
            <a:chExt cx="967206" cy="2840423"/>
          </a:xfrm>
        </p:grpSpPr>
        <p:sp>
          <p:nvSpPr>
            <p:cNvPr id="657"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58" name="M = 3"/>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3</a:t>
              </a:r>
            </a:p>
          </p:txBody>
        </p:sp>
      </p:grpSp>
      <p:grpSp>
        <p:nvGrpSpPr>
          <p:cNvPr id="662" name="Grupo"/>
          <p:cNvGrpSpPr/>
          <p:nvPr/>
        </p:nvGrpSpPr>
        <p:grpSpPr>
          <a:xfrm>
            <a:off x="15997924" y="6330033"/>
            <a:ext cx="967207" cy="2840425"/>
            <a:chOff x="0" y="0"/>
            <a:chExt cx="967206" cy="2840423"/>
          </a:xfrm>
        </p:grpSpPr>
        <p:sp>
          <p:nvSpPr>
            <p:cNvPr id="660"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61" name="M = 3"/>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3</a:t>
              </a:r>
            </a:p>
          </p:txBody>
        </p:sp>
      </p:grpSp>
      <p:grpSp>
        <p:nvGrpSpPr>
          <p:cNvPr id="665" name="Grupo"/>
          <p:cNvGrpSpPr/>
          <p:nvPr/>
        </p:nvGrpSpPr>
        <p:grpSpPr>
          <a:xfrm>
            <a:off x="20728426" y="6279048"/>
            <a:ext cx="967207" cy="2840425"/>
            <a:chOff x="0" y="0"/>
            <a:chExt cx="967206" cy="2840423"/>
          </a:xfrm>
        </p:grpSpPr>
        <p:sp>
          <p:nvSpPr>
            <p:cNvPr id="663"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64" name="M = 3"/>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3</a:t>
              </a:r>
            </a:p>
          </p:txBody>
        </p:sp>
      </p:grpSp>
      <p:sp>
        <p:nvSpPr>
          <p:cNvPr id="66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Inconsistent agreement responses"/>
          <p:cNvSpPr txBox="1">
            <a:spLocks noGrp="1"/>
          </p:cNvSpPr>
          <p:nvPr>
            <p:ph type="title"/>
          </p:nvPr>
        </p:nvSpPr>
        <p:spPr>
          <a:prstGeom prst="rect">
            <a:avLst/>
          </a:prstGeom>
        </p:spPr>
        <p:txBody>
          <a:bodyPr/>
          <a:lstStyle/>
          <a:p>
            <a:r>
              <a:t>Inconsistent agreement responses</a:t>
            </a:r>
          </a:p>
        </p:txBody>
      </p:sp>
      <p:sp>
        <p:nvSpPr>
          <p:cNvPr id="669" name="index from positive pole vs negative pole items"/>
          <p:cNvSpPr txBox="1">
            <a:spLocks noGrp="1"/>
          </p:cNvSpPr>
          <p:nvPr>
            <p:ph type="body" idx="21"/>
          </p:nvPr>
        </p:nvSpPr>
        <p:spPr>
          <a:xfrm>
            <a:off x="1273244" y="2302088"/>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index from positive pole vs negative pole items</a:t>
            </a:r>
          </a:p>
        </p:txBody>
      </p:sp>
      <p:pic>
        <p:nvPicPr>
          <p:cNvPr id="670" name="Imagem" descr="Imagem"/>
          <p:cNvPicPr>
            <a:picLocks noChangeAspect="1"/>
          </p:cNvPicPr>
          <p:nvPr/>
        </p:nvPicPr>
        <p:blipFill>
          <a:blip r:embed="rId3"/>
          <a:stretch>
            <a:fillRect/>
          </a:stretch>
        </p:blipFill>
        <p:spPr>
          <a:xfrm>
            <a:off x="789810" y="7239750"/>
            <a:ext cx="4428505" cy="647244"/>
          </a:xfrm>
          <a:prstGeom prst="rect">
            <a:avLst/>
          </a:prstGeom>
          <a:ln w="12700">
            <a:miter lim="400000"/>
          </a:ln>
        </p:spPr>
      </p:pic>
      <p:pic>
        <p:nvPicPr>
          <p:cNvPr id="671" name="Imagem" descr="Imagem"/>
          <p:cNvPicPr>
            <a:picLocks noChangeAspect="1"/>
          </p:cNvPicPr>
          <p:nvPr/>
        </p:nvPicPr>
        <p:blipFill>
          <a:blip r:embed="rId4"/>
          <a:stretch>
            <a:fillRect/>
          </a:stretch>
        </p:blipFill>
        <p:spPr>
          <a:xfrm>
            <a:off x="4062053" y="7087091"/>
            <a:ext cx="330201" cy="596901"/>
          </a:xfrm>
          <a:prstGeom prst="rect">
            <a:avLst/>
          </a:prstGeom>
          <a:ln w="12700">
            <a:miter lim="400000"/>
          </a:ln>
        </p:spPr>
      </p:pic>
      <p:sp>
        <p:nvSpPr>
          <p:cNvPr id="672" name="Inconsistent responses"/>
          <p:cNvSpPr txBox="1"/>
          <p:nvPr/>
        </p:nvSpPr>
        <p:spPr>
          <a:xfrm>
            <a:off x="1790170" y="3982369"/>
            <a:ext cx="6403544"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lvl1pPr>
          </a:lstStyle>
          <a:p>
            <a:r>
              <a:t>Inconsistent responses</a:t>
            </a:r>
          </a:p>
        </p:txBody>
      </p:sp>
      <p:sp>
        <p:nvSpPr>
          <p:cNvPr id="673" name="5"/>
          <p:cNvSpPr txBox="1"/>
          <p:nvPr/>
        </p:nvSpPr>
        <p:spPr>
          <a:xfrm>
            <a:off x="4065973" y="6550085"/>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sp>
        <p:nvSpPr>
          <p:cNvPr id="674" name="When confronted with a problem  I give up easily"/>
          <p:cNvSpPr txBox="1"/>
          <p:nvPr/>
        </p:nvSpPr>
        <p:spPr>
          <a:xfrm>
            <a:off x="659783" y="10219168"/>
            <a:ext cx="5031970" cy="8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2600">
                <a:solidFill>
                  <a:schemeClr val="accent5"/>
                </a:solidFill>
              </a:defRPr>
            </a:pPr>
            <a:r>
              <a:t>When confronted with a problem </a:t>
            </a:r>
            <a:br/>
            <a:r>
              <a:t>I give up easily</a:t>
            </a:r>
          </a:p>
        </p:txBody>
      </p:sp>
      <p:sp>
        <p:nvSpPr>
          <p:cNvPr id="675" name="When confronted with a problem  I do more than it is expected of me"/>
          <p:cNvSpPr txBox="1"/>
          <p:nvPr/>
        </p:nvSpPr>
        <p:spPr>
          <a:xfrm>
            <a:off x="430812" y="5506226"/>
            <a:ext cx="5258487" cy="8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2600">
                <a:solidFill>
                  <a:schemeClr val="accent1">
                    <a:hueOff val="114395"/>
                    <a:lumOff val="-24975"/>
                  </a:schemeClr>
                </a:solidFill>
              </a:defRPr>
            </a:pPr>
            <a:r>
              <a:t>When confronted with a problem </a:t>
            </a:r>
            <a:br/>
            <a:r>
              <a:t>I do more than it is expected of me</a:t>
            </a:r>
          </a:p>
        </p:txBody>
      </p:sp>
      <p:pic>
        <p:nvPicPr>
          <p:cNvPr id="676" name="Imagem" descr="Imagem"/>
          <p:cNvPicPr>
            <a:picLocks noChangeAspect="1"/>
          </p:cNvPicPr>
          <p:nvPr/>
        </p:nvPicPr>
        <p:blipFill>
          <a:blip r:embed="rId5"/>
          <a:stretch>
            <a:fillRect/>
          </a:stretch>
        </p:blipFill>
        <p:spPr>
          <a:xfrm>
            <a:off x="278538" y="8419221"/>
            <a:ext cx="4530701" cy="647244"/>
          </a:xfrm>
          <a:prstGeom prst="rect">
            <a:avLst/>
          </a:prstGeom>
          <a:ln w="12700">
            <a:miter lim="400000"/>
          </a:ln>
        </p:spPr>
      </p:pic>
      <p:sp>
        <p:nvSpPr>
          <p:cNvPr id="677" name="2"/>
          <p:cNvSpPr txBox="1"/>
          <p:nvPr/>
        </p:nvSpPr>
        <p:spPr>
          <a:xfrm>
            <a:off x="1582143" y="7634103"/>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2</a:t>
            </a:r>
          </a:p>
        </p:txBody>
      </p:sp>
      <p:pic>
        <p:nvPicPr>
          <p:cNvPr id="678" name="Imagem" descr="Imagem"/>
          <p:cNvPicPr>
            <a:picLocks noChangeAspect="1"/>
          </p:cNvPicPr>
          <p:nvPr/>
        </p:nvPicPr>
        <p:blipFill>
          <a:blip r:embed="rId4"/>
          <a:stretch>
            <a:fillRect/>
          </a:stretch>
        </p:blipFill>
        <p:spPr>
          <a:xfrm>
            <a:off x="1600472" y="8215606"/>
            <a:ext cx="330201" cy="596901"/>
          </a:xfrm>
          <a:prstGeom prst="rect">
            <a:avLst/>
          </a:prstGeom>
          <a:ln w="12700">
            <a:miter lim="400000"/>
          </a:ln>
        </p:spPr>
      </p:pic>
      <p:pic>
        <p:nvPicPr>
          <p:cNvPr id="679" name="Imagem" descr="Imagem"/>
          <p:cNvPicPr>
            <a:picLocks noChangeAspect="1"/>
          </p:cNvPicPr>
          <p:nvPr/>
        </p:nvPicPr>
        <p:blipFill>
          <a:blip r:embed="rId5"/>
          <a:stretch>
            <a:fillRect/>
          </a:stretch>
        </p:blipFill>
        <p:spPr>
          <a:xfrm>
            <a:off x="5047239" y="8393476"/>
            <a:ext cx="4530701" cy="647244"/>
          </a:xfrm>
          <a:prstGeom prst="rect">
            <a:avLst/>
          </a:prstGeom>
          <a:ln w="12700">
            <a:miter lim="400000"/>
          </a:ln>
        </p:spPr>
      </p:pic>
      <p:sp>
        <p:nvSpPr>
          <p:cNvPr id="680" name="3"/>
          <p:cNvSpPr txBox="1"/>
          <p:nvPr/>
        </p:nvSpPr>
        <p:spPr>
          <a:xfrm>
            <a:off x="7104150" y="7630607"/>
            <a:ext cx="375566"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3</a:t>
            </a:r>
          </a:p>
        </p:txBody>
      </p:sp>
      <p:pic>
        <p:nvPicPr>
          <p:cNvPr id="681" name="Imagem" descr="Imagem"/>
          <p:cNvPicPr>
            <a:picLocks noChangeAspect="1"/>
          </p:cNvPicPr>
          <p:nvPr/>
        </p:nvPicPr>
        <p:blipFill>
          <a:blip r:embed="rId4"/>
          <a:stretch>
            <a:fillRect/>
          </a:stretch>
        </p:blipFill>
        <p:spPr>
          <a:xfrm>
            <a:off x="7157291" y="8189861"/>
            <a:ext cx="330201" cy="596901"/>
          </a:xfrm>
          <a:prstGeom prst="rect">
            <a:avLst/>
          </a:prstGeom>
          <a:ln w="12700">
            <a:miter lim="400000"/>
          </a:ln>
        </p:spPr>
      </p:pic>
      <p:pic>
        <p:nvPicPr>
          <p:cNvPr id="682" name="Imagem" descr="Imagem"/>
          <p:cNvPicPr>
            <a:picLocks noChangeAspect="1"/>
          </p:cNvPicPr>
          <p:nvPr/>
        </p:nvPicPr>
        <p:blipFill>
          <a:blip r:embed="rId5"/>
          <a:stretch>
            <a:fillRect/>
          </a:stretch>
        </p:blipFill>
        <p:spPr>
          <a:xfrm>
            <a:off x="9402464" y="8402746"/>
            <a:ext cx="4530701" cy="647244"/>
          </a:xfrm>
          <a:prstGeom prst="rect">
            <a:avLst/>
          </a:prstGeom>
          <a:ln w="12700">
            <a:miter lim="400000"/>
          </a:ln>
        </p:spPr>
      </p:pic>
      <p:pic>
        <p:nvPicPr>
          <p:cNvPr id="683" name="Imagem" descr="Imagem"/>
          <p:cNvPicPr>
            <a:picLocks noChangeAspect="1"/>
          </p:cNvPicPr>
          <p:nvPr/>
        </p:nvPicPr>
        <p:blipFill>
          <a:blip r:embed="rId4"/>
          <a:stretch>
            <a:fillRect/>
          </a:stretch>
        </p:blipFill>
        <p:spPr>
          <a:xfrm>
            <a:off x="12497764" y="8199131"/>
            <a:ext cx="330201" cy="596901"/>
          </a:xfrm>
          <a:prstGeom prst="rect">
            <a:avLst/>
          </a:prstGeom>
          <a:ln w="12700">
            <a:miter lim="400000"/>
          </a:ln>
        </p:spPr>
      </p:pic>
      <p:pic>
        <p:nvPicPr>
          <p:cNvPr id="684" name="Imagem" descr="Imagem"/>
          <p:cNvPicPr>
            <a:picLocks noChangeAspect="1"/>
          </p:cNvPicPr>
          <p:nvPr/>
        </p:nvPicPr>
        <p:blipFill>
          <a:blip r:embed="rId5"/>
          <a:stretch>
            <a:fillRect/>
          </a:stretch>
        </p:blipFill>
        <p:spPr>
          <a:xfrm>
            <a:off x="14396808" y="8252042"/>
            <a:ext cx="4530700" cy="647244"/>
          </a:xfrm>
          <a:prstGeom prst="rect">
            <a:avLst/>
          </a:prstGeom>
          <a:ln w="12700">
            <a:miter lim="400000"/>
          </a:ln>
        </p:spPr>
      </p:pic>
      <p:pic>
        <p:nvPicPr>
          <p:cNvPr id="685" name="Imagem" descr="Imagem"/>
          <p:cNvPicPr>
            <a:picLocks noChangeAspect="1"/>
          </p:cNvPicPr>
          <p:nvPr/>
        </p:nvPicPr>
        <p:blipFill>
          <a:blip r:embed="rId4"/>
          <a:stretch>
            <a:fillRect/>
          </a:stretch>
        </p:blipFill>
        <p:spPr>
          <a:xfrm>
            <a:off x="18105677" y="8033860"/>
            <a:ext cx="330201" cy="596901"/>
          </a:xfrm>
          <a:prstGeom prst="rect">
            <a:avLst/>
          </a:prstGeom>
          <a:ln w="12700">
            <a:miter lim="400000"/>
          </a:ln>
        </p:spPr>
      </p:pic>
      <p:sp>
        <p:nvSpPr>
          <p:cNvPr id="686" name="4"/>
          <p:cNvSpPr txBox="1"/>
          <p:nvPr/>
        </p:nvSpPr>
        <p:spPr>
          <a:xfrm>
            <a:off x="12452399" y="7630607"/>
            <a:ext cx="375566"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4</a:t>
            </a:r>
          </a:p>
        </p:txBody>
      </p:sp>
      <p:sp>
        <p:nvSpPr>
          <p:cNvPr id="687" name="5"/>
          <p:cNvSpPr txBox="1"/>
          <p:nvPr/>
        </p:nvSpPr>
        <p:spPr>
          <a:xfrm>
            <a:off x="18095159" y="7522516"/>
            <a:ext cx="375565"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pic>
        <p:nvPicPr>
          <p:cNvPr id="688" name="Imagem" descr="Imagem"/>
          <p:cNvPicPr>
            <a:picLocks noChangeAspect="1"/>
          </p:cNvPicPr>
          <p:nvPr/>
        </p:nvPicPr>
        <p:blipFill>
          <a:blip r:embed="rId3"/>
          <a:stretch>
            <a:fillRect/>
          </a:stretch>
        </p:blipFill>
        <p:spPr>
          <a:xfrm>
            <a:off x="5522182" y="7275425"/>
            <a:ext cx="4428505" cy="647244"/>
          </a:xfrm>
          <a:prstGeom prst="rect">
            <a:avLst/>
          </a:prstGeom>
          <a:ln w="12700">
            <a:miter lim="400000"/>
          </a:ln>
        </p:spPr>
      </p:pic>
      <p:pic>
        <p:nvPicPr>
          <p:cNvPr id="689" name="Imagem" descr="Imagem"/>
          <p:cNvPicPr>
            <a:picLocks noChangeAspect="1"/>
          </p:cNvPicPr>
          <p:nvPr/>
        </p:nvPicPr>
        <p:blipFill>
          <a:blip r:embed="rId4"/>
          <a:stretch>
            <a:fillRect/>
          </a:stretch>
        </p:blipFill>
        <p:spPr>
          <a:xfrm>
            <a:off x="8794425" y="7122766"/>
            <a:ext cx="330201" cy="596901"/>
          </a:xfrm>
          <a:prstGeom prst="rect">
            <a:avLst/>
          </a:prstGeom>
          <a:ln w="12700">
            <a:miter lim="400000"/>
          </a:ln>
        </p:spPr>
      </p:pic>
      <p:sp>
        <p:nvSpPr>
          <p:cNvPr id="690" name="5"/>
          <p:cNvSpPr txBox="1"/>
          <p:nvPr/>
        </p:nvSpPr>
        <p:spPr>
          <a:xfrm>
            <a:off x="8798345" y="6585760"/>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pic>
        <p:nvPicPr>
          <p:cNvPr id="691" name="Imagem" descr="Imagem"/>
          <p:cNvPicPr>
            <a:picLocks noChangeAspect="1"/>
          </p:cNvPicPr>
          <p:nvPr/>
        </p:nvPicPr>
        <p:blipFill>
          <a:blip r:embed="rId3"/>
          <a:stretch>
            <a:fillRect/>
          </a:stretch>
        </p:blipFill>
        <p:spPr>
          <a:xfrm>
            <a:off x="9875397" y="7246688"/>
            <a:ext cx="4428505" cy="647244"/>
          </a:xfrm>
          <a:prstGeom prst="rect">
            <a:avLst/>
          </a:prstGeom>
          <a:ln w="12700">
            <a:miter lim="400000"/>
          </a:ln>
        </p:spPr>
      </p:pic>
      <p:pic>
        <p:nvPicPr>
          <p:cNvPr id="692" name="Imagem" descr="Imagem"/>
          <p:cNvPicPr>
            <a:picLocks noChangeAspect="1"/>
          </p:cNvPicPr>
          <p:nvPr/>
        </p:nvPicPr>
        <p:blipFill>
          <a:blip r:embed="rId4"/>
          <a:stretch>
            <a:fillRect/>
          </a:stretch>
        </p:blipFill>
        <p:spPr>
          <a:xfrm>
            <a:off x="13147639" y="7094029"/>
            <a:ext cx="330201" cy="596901"/>
          </a:xfrm>
          <a:prstGeom prst="rect">
            <a:avLst/>
          </a:prstGeom>
          <a:ln w="12700">
            <a:miter lim="400000"/>
          </a:ln>
        </p:spPr>
      </p:pic>
      <p:sp>
        <p:nvSpPr>
          <p:cNvPr id="693" name="5"/>
          <p:cNvSpPr txBox="1"/>
          <p:nvPr/>
        </p:nvSpPr>
        <p:spPr>
          <a:xfrm>
            <a:off x="13151560" y="6557023"/>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pic>
        <p:nvPicPr>
          <p:cNvPr id="694" name="Imagem" descr="Imagem"/>
          <p:cNvPicPr>
            <a:picLocks noChangeAspect="1"/>
          </p:cNvPicPr>
          <p:nvPr/>
        </p:nvPicPr>
        <p:blipFill>
          <a:blip r:embed="rId3"/>
          <a:stretch>
            <a:fillRect/>
          </a:stretch>
        </p:blipFill>
        <p:spPr>
          <a:xfrm>
            <a:off x="14845072" y="7239751"/>
            <a:ext cx="4428505" cy="647243"/>
          </a:xfrm>
          <a:prstGeom prst="rect">
            <a:avLst/>
          </a:prstGeom>
          <a:ln w="12700">
            <a:miter lim="400000"/>
          </a:ln>
        </p:spPr>
      </p:pic>
      <p:pic>
        <p:nvPicPr>
          <p:cNvPr id="695" name="Imagem" descr="Imagem"/>
          <p:cNvPicPr>
            <a:picLocks noChangeAspect="1"/>
          </p:cNvPicPr>
          <p:nvPr/>
        </p:nvPicPr>
        <p:blipFill>
          <a:blip r:embed="rId4"/>
          <a:stretch>
            <a:fillRect/>
          </a:stretch>
        </p:blipFill>
        <p:spPr>
          <a:xfrm>
            <a:off x="18117314" y="7087092"/>
            <a:ext cx="330201" cy="596901"/>
          </a:xfrm>
          <a:prstGeom prst="rect">
            <a:avLst/>
          </a:prstGeom>
          <a:ln w="12700">
            <a:miter lim="400000"/>
          </a:ln>
        </p:spPr>
      </p:pic>
      <p:sp>
        <p:nvSpPr>
          <p:cNvPr id="696" name="5"/>
          <p:cNvSpPr txBox="1"/>
          <p:nvPr/>
        </p:nvSpPr>
        <p:spPr>
          <a:xfrm>
            <a:off x="18121233" y="6550085"/>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grpSp>
        <p:nvGrpSpPr>
          <p:cNvPr id="699" name="Grupo"/>
          <p:cNvGrpSpPr/>
          <p:nvPr/>
        </p:nvGrpSpPr>
        <p:grpSpPr>
          <a:xfrm>
            <a:off x="2715886" y="7138706"/>
            <a:ext cx="1270001" cy="3611670"/>
            <a:chOff x="0" y="0"/>
            <a:chExt cx="1270000" cy="3611669"/>
          </a:xfrm>
        </p:grpSpPr>
        <p:sp>
          <p:nvSpPr>
            <p:cNvPr id="697"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698" name="M = 3,5"/>
            <p:cNvSpPr/>
            <p:nvPr/>
          </p:nvSpPr>
          <p:spPr>
            <a:xfrm>
              <a:off x="0" y="234166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fontScale="25000" lnSpcReduction="20000"/>
            </a:bodyPr>
            <a:lstStyle>
              <a:lvl1pPr marL="0" indent="0">
                <a:buSzTx/>
                <a:buNone/>
                <a:defRPr sz="2600"/>
              </a:lvl1pPr>
            </a:lstStyle>
            <a:p>
              <a:r>
                <a:t>M = 3,5</a:t>
              </a:r>
            </a:p>
          </p:txBody>
        </p:sp>
      </p:grpSp>
      <p:grpSp>
        <p:nvGrpSpPr>
          <p:cNvPr id="702" name="Grupo"/>
          <p:cNvGrpSpPr/>
          <p:nvPr/>
        </p:nvGrpSpPr>
        <p:grpSpPr>
          <a:xfrm>
            <a:off x="7521602" y="7109969"/>
            <a:ext cx="967207" cy="2840425"/>
            <a:chOff x="0" y="0"/>
            <a:chExt cx="967206" cy="2840423"/>
          </a:xfrm>
        </p:grpSpPr>
        <p:sp>
          <p:nvSpPr>
            <p:cNvPr id="700"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701" name="M = 4"/>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4</a:t>
              </a:r>
            </a:p>
          </p:txBody>
        </p:sp>
      </p:grpSp>
      <p:grpSp>
        <p:nvGrpSpPr>
          <p:cNvPr id="705" name="Grupo"/>
          <p:cNvGrpSpPr/>
          <p:nvPr/>
        </p:nvGrpSpPr>
        <p:grpSpPr>
          <a:xfrm>
            <a:off x="12512804" y="6925494"/>
            <a:ext cx="1270001" cy="3611670"/>
            <a:chOff x="0" y="0"/>
            <a:chExt cx="1270000" cy="3611669"/>
          </a:xfrm>
        </p:grpSpPr>
        <p:sp>
          <p:nvSpPr>
            <p:cNvPr id="703"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704" name="M = 4,5"/>
            <p:cNvSpPr/>
            <p:nvPr/>
          </p:nvSpPr>
          <p:spPr>
            <a:xfrm>
              <a:off x="0" y="2341669"/>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fontScale="25000" lnSpcReduction="20000"/>
            </a:bodyPr>
            <a:lstStyle>
              <a:lvl1pPr marL="0" indent="0">
                <a:buSzTx/>
                <a:buNone/>
                <a:defRPr sz="2600"/>
              </a:lvl1pPr>
            </a:lstStyle>
            <a:p>
              <a:r>
                <a:t>M = 4,5</a:t>
              </a:r>
            </a:p>
          </p:txBody>
        </p:sp>
      </p:grpSp>
      <p:grpSp>
        <p:nvGrpSpPr>
          <p:cNvPr id="708" name="Grupo"/>
          <p:cNvGrpSpPr/>
          <p:nvPr/>
        </p:nvGrpSpPr>
        <p:grpSpPr>
          <a:xfrm>
            <a:off x="17779392" y="6785516"/>
            <a:ext cx="967207" cy="2840424"/>
            <a:chOff x="0" y="0"/>
            <a:chExt cx="967206" cy="2840423"/>
          </a:xfrm>
        </p:grpSpPr>
        <p:sp>
          <p:nvSpPr>
            <p:cNvPr id="706" name="Linha"/>
            <p:cNvSpPr/>
            <p:nvPr/>
          </p:nvSpPr>
          <p:spPr>
            <a:xfrm flipV="1">
              <a:off x="498124" y="0"/>
              <a:ext cx="1" cy="2097403"/>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marL="0" indent="0" algn="ctr">
                <a:lnSpc>
                  <a:spcPct val="100000"/>
                </a:lnSpc>
                <a:spcBef>
                  <a:spcPts val="0"/>
                </a:spcBef>
                <a:buSzTx/>
                <a:buNone/>
                <a:defRPr sz="2400">
                  <a:solidFill>
                    <a:srgbClr val="5E5E5E"/>
                  </a:solidFill>
                </a:defRPr>
              </a:pPr>
              <a:endParaRPr/>
            </a:p>
          </p:txBody>
        </p:sp>
        <p:sp>
          <p:nvSpPr>
            <p:cNvPr id="707" name="M = 5"/>
            <p:cNvSpPr txBox="1"/>
            <p:nvPr/>
          </p:nvSpPr>
          <p:spPr>
            <a:xfrm>
              <a:off x="0" y="2341669"/>
              <a:ext cx="967207" cy="498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t">
              <a:normAutofit/>
            </a:bodyPr>
            <a:lstStyle>
              <a:lvl1pPr marL="0" indent="0">
                <a:buSzTx/>
                <a:buNone/>
                <a:defRPr sz="2600"/>
              </a:lvl1pPr>
            </a:lstStyle>
            <a:p>
              <a:r>
                <a:t>M = 5</a:t>
              </a:r>
            </a:p>
          </p:txBody>
        </p:sp>
      </p:grpSp>
      <p:sp>
        <p:nvSpPr>
          <p:cNvPr id="709" name="Linha"/>
          <p:cNvSpPr/>
          <p:nvPr/>
        </p:nvSpPr>
        <p:spPr>
          <a:xfrm>
            <a:off x="795037" y="12412571"/>
            <a:ext cx="17734429" cy="1"/>
          </a:xfrm>
          <a:prstGeom prst="line">
            <a:avLst/>
          </a:prstGeom>
          <a:ln w="88900">
            <a:solidFill>
              <a:schemeClr val="accent1">
                <a:alpha val="58615"/>
              </a:schemeClr>
            </a:solidFill>
            <a:miter lim="400000"/>
            <a:headEnd type="triangle"/>
            <a:tailEnd type="triangle"/>
          </a:ln>
        </p:spPr>
        <p:txBody>
          <a:bodyPr lIns="50800" tIns="50800" rIns="50800" bIns="50800" anchor="ctr"/>
          <a:lstStyle/>
          <a:p>
            <a:pPr marL="0" indent="0" algn="ctr">
              <a:lnSpc>
                <a:spcPct val="100000"/>
              </a:lnSpc>
              <a:spcBef>
                <a:spcPts val="0"/>
              </a:spcBef>
              <a:buSzTx/>
              <a:buNone/>
              <a:defRPr sz="2400">
                <a:solidFill>
                  <a:srgbClr val="5E5E5E"/>
                </a:solidFill>
              </a:defRPr>
            </a:pPr>
            <a:endParaRPr/>
          </a:p>
        </p:txBody>
      </p:sp>
      <p:sp>
        <p:nvSpPr>
          <p:cNvPr id="710" name="High inconsistent…"/>
          <p:cNvSpPr txBox="1"/>
          <p:nvPr/>
        </p:nvSpPr>
        <p:spPr>
          <a:xfrm>
            <a:off x="16665491" y="11166233"/>
            <a:ext cx="2762505" cy="8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spcBef>
                <a:spcPts val="0"/>
              </a:spcBef>
              <a:buSzTx/>
              <a:buNone/>
              <a:defRPr sz="2600"/>
            </a:pPr>
            <a:r>
              <a:t>High inconsistent </a:t>
            </a:r>
          </a:p>
          <a:p>
            <a:pPr marL="0" indent="0">
              <a:spcBef>
                <a:spcPts val="0"/>
              </a:spcBef>
              <a:buSzTx/>
              <a:buNone/>
              <a:defRPr sz="2600"/>
            </a:pPr>
            <a:r>
              <a:t>agreement</a:t>
            </a:r>
          </a:p>
        </p:txBody>
      </p:sp>
      <p:sp>
        <p:nvSpPr>
          <p:cNvPr id="711" name="Consistent"/>
          <p:cNvSpPr txBox="1"/>
          <p:nvPr/>
        </p:nvSpPr>
        <p:spPr>
          <a:xfrm>
            <a:off x="684811" y="11714872"/>
            <a:ext cx="1698271"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spcBef>
                <a:spcPts val="0"/>
              </a:spcBef>
              <a:buSzTx/>
              <a:buNone/>
              <a:defRPr sz="2600"/>
            </a:lvl1pPr>
          </a:lstStyle>
          <a:p>
            <a:r>
              <a:t>Consistent</a:t>
            </a:r>
          </a:p>
        </p:txBody>
      </p:sp>
      <p:sp>
        <p:nvSpPr>
          <p:cNvPr id="71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Inconsistency vs achievement"/>
          <p:cNvSpPr txBox="1">
            <a:spLocks noGrp="1"/>
          </p:cNvSpPr>
          <p:nvPr>
            <p:ph type="title"/>
          </p:nvPr>
        </p:nvSpPr>
        <p:spPr>
          <a:prstGeom prst="rect">
            <a:avLst/>
          </a:prstGeom>
        </p:spPr>
        <p:txBody>
          <a:bodyPr/>
          <a:lstStyle/>
          <a:p>
            <a:r>
              <a:t>Inconsistency vs achievement</a:t>
            </a:r>
          </a:p>
        </p:txBody>
      </p:sp>
      <p:sp>
        <p:nvSpPr>
          <p:cNvPr id="717" name="Inconsistency -&gt; low achieve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Inconsistency -&gt; low achievement</a:t>
            </a:r>
          </a:p>
        </p:txBody>
      </p:sp>
      <p:pic>
        <p:nvPicPr>
          <p:cNvPr id="718" name="Imagem" descr="Imagem"/>
          <p:cNvPicPr>
            <a:picLocks noChangeAspect="1"/>
          </p:cNvPicPr>
          <p:nvPr/>
        </p:nvPicPr>
        <p:blipFill>
          <a:blip r:embed="rId3"/>
          <a:stretch>
            <a:fillRect/>
          </a:stretch>
        </p:blipFill>
        <p:spPr>
          <a:xfrm>
            <a:off x="4409074" y="3509698"/>
            <a:ext cx="16081922" cy="9618058"/>
          </a:xfrm>
          <a:prstGeom prst="rect">
            <a:avLst/>
          </a:prstGeom>
          <a:ln w="12700">
            <a:miter lim="400000"/>
          </a:ln>
        </p:spPr>
      </p:pic>
      <p:sp>
        <p:nvSpPr>
          <p:cNvPr id="719" name="r = -.32"/>
          <p:cNvSpPr txBox="1"/>
          <p:nvPr/>
        </p:nvSpPr>
        <p:spPr>
          <a:xfrm>
            <a:off x="17044593" y="4630138"/>
            <a:ext cx="1608431"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-.32</a:t>
            </a:r>
          </a:p>
        </p:txBody>
      </p:sp>
      <p:sp>
        <p:nvSpPr>
          <p:cNvPr id="720"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p:txBody>
          <a:bodyPr/>
          <a:lstStyle/>
          <a:p>
            <a:r>
              <a:rPr lang="en-US" dirty="0"/>
              <a:t>Understanding the problem</a:t>
            </a:r>
          </a:p>
        </p:txBody>
      </p:sp>
      <p:pic>
        <p:nvPicPr>
          <p:cNvPr id="15" name="Imagem 14">
            <a:extLst>
              <a:ext uri="{FF2B5EF4-FFF2-40B4-BE49-F238E27FC236}">
                <a16:creationId xmlns:a16="http://schemas.microsoft.com/office/drawing/2014/main" id="{9010EADC-E5B5-DA3D-F12E-97F8A4909A81}"/>
              </a:ext>
            </a:extLst>
          </p:cNvPr>
          <p:cNvPicPr>
            <a:picLocks noChangeAspect="1"/>
          </p:cNvPicPr>
          <p:nvPr/>
        </p:nvPicPr>
        <p:blipFill>
          <a:blip r:embed="rId2"/>
          <a:stretch>
            <a:fillRect/>
          </a:stretch>
        </p:blipFill>
        <p:spPr>
          <a:xfrm>
            <a:off x="3765096" y="4400550"/>
            <a:ext cx="15286265" cy="3914775"/>
          </a:xfrm>
          <a:prstGeom prst="rect">
            <a:avLst/>
          </a:prstGeom>
        </p:spPr>
      </p:pic>
    </p:spTree>
    <p:extLst>
      <p:ext uri="{BB962C8B-B14F-4D97-AF65-F5344CB8AC3E}">
        <p14:creationId xmlns:p14="http://schemas.microsoft.com/office/powerpoint/2010/main" val="9896289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a:xfrm>
            <a:off x="1206500" y="638175"/>
            <a:ext cx="21971000" cy="1435100"/>
          </a:xfrm>
        </p:spPr>
        <p:txBody>
          <a:bodyPr/>
          <a:lstStyle/>
          <a:p>
            <a:r>
              <a:rPr lang="en-US" dirty="0"/>
              <a:t>Understanding the problem</a:t>
            </a:r>
          </a:p>
        </p:txBody>
      </p:sp>
      <p:pic>
        <p:nvPicPr>
          <p:cNvPr id="3" name="Imagem 2">
            <a:extLst>
              <a:ext uri="{FF2B5EF4-FFF2-40B4-BE49-F238E27FC236}">
                <a16:creationId xmlns:a16="http://schemas.microsoft.com/office/drawing/2014/main" id="{5DA523AB-9256-0001-FE3D-F58CEBB9B370}"/>
              </a:ext>
            </a:extLst>
          </p:cNvPr>
          <p:cNvPicPr>
            <a:picLocks noChangeAspect="1"/>
          </p:cNvPicPr>
          <p:nvPr/>
        </p:nvPicPr>
        <p:blipFill>
          <a:blip r:embed="rId2"/>
          <a:stretch>
            <a:fillRect/>
          </a:stretch>
        </p:blipFill>
        <p:spPr>
          <a:xfrm>
            <a:off x="4564903" y="4086225"/>
            <a:ext cx="14472397" cy="3857625"/>
          </a:xfrm>
          <a:prstGeom prst="rect">
            <a:avLst/>
          </a:prstGeom>
        </p:spPr>
      </p:pic>
    </p:spTree>
    <p:extLst>
      <p:ext uri="{BB962C8B-B14F-4D97-AF65-F5344CB8AC3E}">
        <p14:creationId xmlns:p14="http://schemas.microsoft.com/office/powerpoint/2010/main" val="3024670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p:txBody>
          <a:bodyPr/>
          <a:lstStyle/>
          <a:p>
            <a:r>
              <a:rPr lang="en-US" dirty="0"/>
              <a:t>Understanding the problem</a:t>
            </a:r>
          </a:p>
        </p:txBody>
      </p:sp>
      <p:pic>
        <p:nvPicPr>
          <p:cNvPr id="38" name="Imagem 37">
            <a:extLst>
              <a:ext uri="{FF2B5EF4-FFF2-40B4-BE49-F238E27FC236}">
                <a16:creationId xmlns:a16="http://schemas.microsoft.com/office/drawing/2014/main" id="{ED1714C2-8FC2-477F-FB84-27F3CC141083}"/>
              </a:ext>
            </a:extLst>
          </p:cNvPr>
          <p:cNvPicPr>
            <a:picLocks noChangeAspect="1"/>
          </p:cNvPicPr>
          <p:nvPr/>
        </p:nvPicPr>
        <p:blipFill>
          <a:blip r:embed="rId2"/>
          <a:stretch>
            <a:fillRect/>
          </a:stretch>
        </p:blipFill>
        <p:spPr>
          <a:xfrm>
            <a:off x="5848349" y="2387600"/>
            <a:ext cx="11947047" cy="9420798"/>
          </a:xfrm>
          <a:prstGeom prst="rect">
            <a:avLst/>
          </a:prstGeom>
        </p:spPr>
      </p:pic>
    </p:spTree>
    <p:extLst>
      <p:ext uri="{BB962C8B-B14F-4D97-AF65-F5344CB8AC3E}">
        <p14:creationId xmlns:p14="http://schemas.microsoft.com/office/powerpoint/2010/main" val="20515512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341834F-A908-122B-BC76-780D17226D85}"/>
              </a:ext>
            </a:extLst>
          </p:cNvPr>
          <p:cNvSpPr>
            <a:spLocks noGrp="1"/>
          </p:cNvSpPr>
          <p:nvPr>
            <p:ph type="sldNum" sz="quarter" idx="12"/>
          </p:nvPr>
        </p:nvSpPr>
        <p:spPr>
          <a:xfrm>
            <a:off x="20151684" y="13063360"/>
            <a:ext cx="336631" cy="379591"/>
          </a:xfrm>
        </p:spPr>
        <p:txBody>
          <a:bodyPr/>
          <a:lstStyle/>
          <a:p>
            <a:fld id="{6D8D6EE2-AE5C-4844-8635-58DBE630DDFA}" type="slidenum">
              <a:rPr lang="en-US" smtClean="0">
                <a:solidFill>
                  <a:prstClr val="black">
                    <a:tint val="75000"/>
                  </a:prstClr>
                </a:solidFill>
                <a:latin typeface="Calibri"/>
              </a:rPr>
              <a:pPr/>
              <a:t>16</a:t>
            </a:fld>
            <a:endParaRPr lang="en-US">
              <a:solidFill>
                <a:prstClr val="black">
                  <a:tint val="75000"/>
                </a:prstClr>
              </a:solidFill>
              <a:latin typeface="Calibri"/>
            </a:endParaRPr>
          </a:p>
        </p:txBody>
      </p:sp>
      <p:pic>
        <p:nvPicPr>
          <p:cNvPr id="3" name="Imagem 2" descr="Diagrama&#10;&#10;Descrição gerada automaticamente">
            <a:extLst>
              <a:ext uri="{FF2B5EF4-FFF2-40B4-BE49-F238E27FC236}">
                <a16:creationId xmlns:a16="http://schemas.microsoft.com/office/drawing/2014/main" id="{80FDC019-0DF3-108D-3812-2E51E40C814B}"/>
              </a:ext>
            </a:extLst>
          </p:cNvPr>
          <p:cNvPicPr>
            <a:picLocks noChangeAspect="1"/>
          </p:cNvPicPr>
          <p:nvPr/>
        </p:nvPicPr>
        <p:blipFill>
          <a:blip r:embed="rId2"/>
          <a:stretch>
            <a:fillRect/>
          </a:stretch>
        </p:blipFill>
        <p:spPr>
          <a:xfrm>
            <a:off x="3711580" y="1382519"/>
            <a:ext cx="18240329" cy="10950962"/>
          </a:xfrm>
          <a:prstGeom prst="rect">
            <a:avLst/>
          </a:prstGeom>
        </p:spPr>
      </p:pic>
    </p:spTree>
    <p:extLst>
      <p:ext uri="{BB962C8B-B14F-4D97-AF65-F5344CB8AC3E}">
        <p14:creationId xmlns:p14="http://schemas.microsoft.com/office/powerpoint/2010/main" val="3048552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A3B39A0-7E63-8763-CBEF-9C849A663F36}"/>
              </a:ext>
            </a:extLst>
          </p:cNvPr>
          <p:cNvSpPr>
            <a:spLocks noGrp="1"/>
          </p:cNvSpPr>
          <p:nvPr>
            <p:ph type="sldNum" sz="quarter" idx="12"/>
          </p:nvPr>
        </p:nvSpPr>
        <p:spPr>
          <a:xfrm>
            <a:off x="20151684" y="13063360"/>
            <a:ext cx="336631" cy="379591"/>
          </a:xfrm>
        </p:spPr>
        <p:txBody>
          <a:bodyPr/>
          <a:lstStyle/>
          <a:p>
            <a:fld id="{6D8D6EE2-AE5C-4844-8635-58DBE630DDFA}" type="slidenum">
              <a:rPr lang="en-US" smtClean="0">
                <a:solidFill>
                  <a:prstClr val="black">
                    <a:tint val="75000"/>
                  </a:prstClr>
                </a:solidFill>
                <a:latin typeface="Calibri"/>
              </a:rPr>
              <a:pPr/>
              <a:t>17</a:t>
            </a:fld>
            <a:endParaRPr lang="en-US">
              <a:solidFill>
                <a:prstClr val="black">
                  <a:tint val="75000"/>
                </a:prstClr>
              </a:solidFill>
              <a:latin typeface="Calibri"/>
            </a:endParaRPr>
          </a:p>
        </p:txBody>
      </p:sp>
      <p:pic>
        <p:nvPicPr>
          <p:cNvPr id="3" name="Imagem 2" descr="Diagrama&#10;&#10;Descrição gerada automaticamente">
            <a:extLst>
              <a:ext uri="{FF2B5EF4-FFF2-40B4-BE49-F238E27FC236}">
                <a16:creationId xmlns:a16="http://schemas.microsoft.com/office/drawing/2014/main" id="{D6ED5208-79D3-CCAB-C470-3540DECF782F}"/>
              </a:ext>
            </a:extLst>
          </p:cNvPr>
          <p:cNvPicPr>
            <a:picLocks noChangeAspect="1"/>
          </p:cNvPicPr>
          <p:nvPr/>
        </p:nvPicPr>
        <p:blipFill>
          <a:blip r:embed="rId2"/>
          <a:stretch>
            <a:fillRect/>
          </a:stretch>
        </p:blipFill>
        <p:spPr>
          <a:xfrm>
            <a:off x="4125951" y="2047717"/>
            <a:ext cx="16025733" cy="9620566"/>
          </a:xfrm>
          <a:prstGeom prst="rect">
            <a:avLst/>
          </a:prstGeom>
        </p:spPr>
      </p:pic>
    </p:spTree>
    <p:extLst>
      <p:ext uri="{BB962C8B-B14F-4D97-AF65-F5344CB8AC3E}">
        <p14:creationId xmlns:p14="http://schemas.microsoft.com/office/powerpoint/2010/main" val="10669456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isiting aptitude achievement paradox"/>
          <p:cNvSpPr txBox="1">
            <a:spLocks noGrp="1"/>
          </p:cNvSpPr>
          <p:nvPr>
            <p:ph type="title"/>
          </p:nvPr>
        </p:nvSpPr>
        <p:spPr>
          <a:xfrm>
            <a:off x="1406733" y="129317"/>
            <a:ext cx="21971001" cy="1433164"/>
          </a:xfrm>
          <a:prstGeom prst="rect">
            <a:avLst/>
          </a:prstGeom>
        </p:spPr>
        <p:txBody>
          <a:bodyPr/>
          <a:lstStyle>
            <a:lvl1pPr>
              <a:defRPr sz="6600" spc="-132"/>
            </a:lvl1pPr>
          </a:lstStyle>
          <a:p>
            <a:r>
              <a:t>Revisiting aptitude achievement paradox</a:t>
            </a:r>
          </a:p>
        </p:txBody>
      </p:sp>
      <p:pic>
        <p:nvPicPr>
          <p:cNvPr id="725" name="Imagem" descr="Imagem"/>
          <p:cNvPicPr>
            <a:picLocks noChangeAspect="1"/>
          </p:cNvPicPr>
          <p:nvPr/>
        </p:nvPicPr>
        <p:blipFill>
          <a:blip r:embed="rId3"/>
          <a:stretch>
            <a:fillRect/>
          </a:stretch>
        </p:blipFill>
        <p:spPr>
          <a:xfrm>
            <a:off x="4310442" y="1380899"/>
            <a:ext cx="14799133" cy="12270614"/>
          </a:xfrm>
          <a:prstGeom prst="rect">
            <a:avLst/>
          </a:prstGeom>
          <a:ln w="12700">
            <a:miter lim="400000"/>
          </a:ln>
        </p:spPr>
      </p:pic>
      <p:sp>
        <p:nvSpPr>
          <p:cNvPr id="72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0" name="Imagem" descr="Imagem"/>
          <p:cNvPicPr>
            <a:picLocks noChangeAspect="1"/>
          </p:cNvPicPr>
          <p:nvPr/>
        </p:nvPicPr>
        <p:blipFill>
          <a:blip r:embed="rId3"/>
          <a:stretch>
            <a:fillRect/>
          </a:stretch>
        </p:blipFill>
        <p:spPr>
          <a:xfrm>
            <a:off x="4811648" y="1514722"/>
            <a:ext cx="14506674" cy="12025096"/>
          </a:xfrm>
          <a:prstGeom prst="rect">
            <a:avLst/>
          </a:prstGeom>
          <a:ln w="12700">
            <a:miter lim="400000"/>
          </a:ln>
        </p:spPr>
      </p:pic>
      <p:sp>
        <p:nvSpPr>
          <p:cNvPr id="731" name="Solving part of the aptitude achievement paradox"/>
          <p:cNvSpPr txBox="1">
            <a:spLocks noGrp="1"/>
          </p:cNvSpPr>
          <p:nvPr>
            <p:ph type="title" idx="4294967295"/>
          </p:nvPr>
        </p:nvSpPr>
        <p:spPr>
          <a:xfrm>
            <a:off x="1406733" y="129317"/>
            <a:ext cx="21971001" cy="1433164"/>
          </a:xfrm>
          <a:prstGeom prst="rect">
            <a:avLst/>
          </a:prstGeom>
        </p:spPr>
        <p:txBody>
          <a:bodyPr/>
          <a:lstStyle>
            <a:lvl1pPr>
              <a:defRPr sz="6600" spc="-132"/>
            </a:lvl1pPr>
          </a:lstStyle>
          <a:p>
            <a:r>
              <a:t>Solving part of the aptitude achievement paradox</a:t>
            </a:r>
          </a:p>
        </p:txBody>
      </p:sp>
      <p:sp>
        <p:nvSpPr>
          <p:cNvPr id="73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rogramme for International Student Assessment (PISA)"/>
          <p:cNvSpPr txBox="1">
            <a:spLocks noGrp="1"/>
          </p:cNvSpPr>
          <p:nvPr>
            <p:ph type="title"/>
          </p:nvPr>
        </p:nvSpPr>
        <p:spPr>
          <a:prstGeom prst="rect">
            <a:avLst/>
          </a:prstGeom>
        </p:spPr>
        <p:txBody>
          <a:bodyPr/>
          <a:lstStyle>
            <a:lvl1pPr defTabSz="1901904">
              <a:defRPr sz="6629" spc="-132"/>
            </a:lvl1pPr>
          </a:lstStyle>
          <a:p>
            <a:r>
              <a:t>Programme for International Student Assessment (PISA) </a:t>
            </a:r>
          </a:p>
        </p:txBody>
      </p:sp>
      <p:sp>
        <p:nvSpPr>
          <p:cNvPr id="522" name="Assessing social and emotional skills as outcomes"/>
          <p:cNvSpPr txBox="1">
            <a:spLocks noGrp="1"/>
          </p:cNvSpPr>
          <p:nvPr>
            <p:ph type="body" idx="21"/>
          </p:nvPr>
        </p:nvSpPr>
        <p:spPr>
          <a:xfrm>
            <a:off x="1139785" y="2223724"/>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Assessing social and emotional skills as outcomes</a:t>
            </a:r>
          </a:p>
        </p:txBody>
      </p:sp>
      <p:sp>
        <p:nvSpPr>
          <p:cNvPr id="523" name="PISA has been an important system for providing benchmarks for international comparisons and monitoring trends over time.…"/>
          <p:cNvSpPr txBox="1">
            <a:spLocks noGrp="1"/>
          </p:cNvSpPr>
          <p:nvPr>
            <p:ph type="body" idx="1"/>
          </p:nvPr>
        </p:nvSpPr>
        <p:spPr>
          <a:xfrm>
            <a:off x="650549" y="3670315"/>
            <a:ext cx="22665120" cy="8256012"/>
          </a:xfrm>
          <a:prstGeom prst="rect">
            <a:avLst/>
          </a:prstGeom>
        </p:spPr>
        <p:txBody>
          <a:bodyPr/>
          <a:lstStyle/>
          <a:p>
            <a:r>
              <a:t>PISA has been an important system for providing benchmarks for international comparisons and monitoring trends over time.</a:t>
            </a:r>
          </a:p>
          <a:p>
            <a:r>
              <a:t>Cognitive tests measure the ability to apply knowledge to solve practical problems (language, math science, and an innovative domain). </a:t>
            </a:r>
          </a:p>
          <a:p>
            <a:r>
              <a:t>Self-report questionnaires assess additional constructs such as social-emotional skills (Bertling &amp; Alegre, 2018).</a:t>
            </a:r>
          </a:p>
          <a:p>
            <a:pPr lvl="1"/>
            <a:r>
              <a:rPr u="sng"/>
              <a:t>explanatory factors</a:t>
            </a:r>
            <a:r>
              <a:t> of learning outcomes  </a:t>
            </a:r>
          </a:p>
          <a:p>
            <a:pPr lvl="1"/>
            <a:r>
              <a:rPr u="sng"/>
              <a:t>outcomes of 21st century education</a:t>
            </a:r>
          </a:p>
        </p:txBody>
      </p:sp>
      <p:sp>
        <p:nvSpPr>
          <p:cNvPr id="524"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descr="Imagem">
            <a:extLst>
              <a:ext uri="{FF2B5EF4-FFF2-40B4-BE49-F238E27FC236}">
                <a16:creationId xmlns:a16="http://schemas.microsoft.com/office/drawing/2014/main" id="{DA625342-815E-2D58-3EE6-D06B17A309D5}"/>
              </a:ext>
            </a:extLst>
          </p:cNvPr>
          <p:cNvPicPr>
            <a:picLocks noChangeAspect="1"/>
          </p:cNvPicPr>
          <p:nvPr/>
        </p:nvPicPr>
        <p:blipFill>
          <a:blip r:embed="rId2"/>
          <a:stretch>
            <a:fillRect/>
          </a:stretch>
        </p:blipFill>
        <p:spPr>
          <a:xfrm>
            <a:off x="12573000" y="1472676"/>
            <a:ext cx="12882022" cy="10306373"/>
          </a:xfrm>
          <a:prstGeom prst="rect">
            <a:avLst/>
          </a:prstGeom>
          <a:ln w="12700">
            <a:miter lim="400000"/>
          </a:ln>
        </p:spPr>
      </p:pic>
      <p:pic>
        <p:nvPicPr>
          <p:cNvPr id="3" name="Imagem" descr="Imagem">
            <a:extLst>
              <a:ext uri="{FF2B5EF4-FFF2-40B4-BE49-F238E27FC236}">
                <a16:creationId xmlns:a16="http://schemas.microsoft.com/office/drawing/2014/main" id="{C953ADE9-650D-6526-ACF6-BA1B2A2B68A5}"/>
              </a:ext>
            </a:extLst>
          </p:cNvPr>
          <p:cNvPicPr>
            <a:picLocks noChangeAspect="1"/>
          </p:cNvPicPr>
          <p:nvPr/>
        </p:nvPicPr>
        <p:blipFill>
          <a:blip r:embed="rId3"/>
          <a:stretch>
            <a:fillRect/>
          </a:stretch>
        </p:blipFill>
        <p:spPr>
          <a:xfrm>
            <a:off x="1157828" y="1263365"/>
            <a:ext cx="10452787" cy="10724997"/>
          </a:xfrm>
          <a:prstGeom prst="rect">
            <a:avLst/>
          </a:prstGeom>
          <a:ln w="12700">
            <a:miter lim="400000"/>
          </a:ln>
        </p:spPr>
      </p:pic>
    </p:spTree>
    <p:extLst>
      <p:ext uri="{BB962C8B-B14F-4D97-AF65-F5344CB8AC3E}">
        <p14:creationId xmlns:p14="http://schemas.microsoft.com/office/powerpoint/2010/main" val="1716515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Final conclusions"/>
          <p:cNvSpPr txBox="1">
            <a:spLocks noGrp="1"/>
          </p:cNvSpPr>
          <p:nvPr>
            <p:ph type="title"/>
          </p:nvPr>
        </p:nvSpPr>
        <p:spPr>
          <a:prstGeom prst="rect">
            <a:avLst/>
          </a:prstGeom>
        </p:spPr>
        <p:txBody>
          <a:bodyPr/>
          <a:lstStyle/>
          <a:p>
            <a:r>
              <a:rPr lang="en-US" dirty="0"/>
              <a:t>C</a:t>
            </a:r>
            <a:r>
              <a:rPr dirty="0"/>
              <a:t>onclusions</a:t>
            </a:r>
          </a:p>
        </p:txBody>
      </p:sp>
      <p:sp>
        <p:nvSpPr>
          <p:cNvPr id="737" name="An overview of the social and emotional big five as a comprehensive model for understanding and assessing social and emotional skills.…"/>
          <p:cNvSpPr txBox="1">
            <a:spLocks noGrp="1"/>
          </p:cNvSpPr>
          <p:nvPr>
            <p:ph type="body" idx="1"/>
          </p:nvPr>
        </p:nvSpPr>
        <p:spPr>
          <a:xfrm>
            <a:off x="1914523" y="3371849"/>
            <a:ext cx="20745451" cy="7829551"/>
          </a:xfrm>
          <a:prstGeom prst="rect">
            <a:avLst/>
          </a:prstGeom>
        </p:spPr>
        <p:txBody>
          <a:bodyPr>
            <a:normAutofit/>
          </a:bodyPr>
          <a:lstStyle/>
          <a:p>
            <a:pPr marL="0" indent="0" defTabSz="1999437">
              <a:spcBef>
                <a:spcPts val="3600"/>
              </a:spcBef>
              <a:buSzPct val="100000"/>
              <a:buNone/>
              <a:defRPr sz="3936"/>
            </a:pPr>
            <a:r>
              <a:rPr lang="en-US" dirty="0"/>
              <a:t>Acquiescence, a participant response style, accounts for a portion of the 'Attitudes-Performance' paradox. However, it does not elucidate all the issues encountered.</a:t>
            </a:r>
          </a:p>
          <a:p>
            <a:pPr marL="0" indent="0" defTabSz="1999437">
              <a:spcBef>
                <a:spcPts val="3600"/>
              </a:spcBef>
              <a:buSzPct val="100000"/>
              <a:buNone/>
              <a:defRPr sz="3936"/>
            </a:pPr>
            <a:r>
              <a:rPr lang="en-US" dirty="0"/>
              <a:t>Beyond measuring socio-emotional skills, it is imperative to assess response styles, specifically how participants react to scales, in order to utilize this data for mitigating systematic measurement errors.</a:t>
            </a:r>
          </a:p>
          <a:p>
            <a:pPr marL="0" indent="0" defTabSz="1999437">
              <a:spcBef>
                <a:spcPts val="3600"/>
              </a:spcBef>
              <a:buSzPct val="100000"/>
              <a:buNone/>
              <a:defRPr sz="3936"/>
            </a:pPr>
            <a:r>
              <a:rPr lang="en-US" dirty="0"/>
              <a:t>The inclusion of negatively worded items is essential!</a:t>
            </a:r>
          </a:p>
        </p:txBody>
      </p:sp>
      <p:sp>
        <p:nvSpPr>
          <p:cNvPr id="738"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References"/>
          <p:cNvSpPr txBox="1">
            <a:spLocks noGrp="1"/>
          </p:cNvSpPr>
          <p:nvPr>
            <p:ph type="title"/>
          </p:nvPr>
        </p:nvSpPr>
        <p:spPr>
          <a:prstGeom prst="rect">
            <a:avLst/>
          </a:prstGeom>
        </p:spPr>
        <p:txBody>
          <a:bodyPr/>
          <a:lstStyle/>
          <a:p>
            <a:r>
              <a:t>References</a:t>
            </a:r>
          </a:p>
        </p:txBody>
      </p:sp>
      <p:sp>
        <p:nvSpPr>
          <p:cNvPr id="755" name="Bertling, J., &amp; Alegre, J. (2019). PISA 2021 Context Questionnaire Framework (Field Trial Version). Educational Testing Services. https://www.oecd.org/pisa/sitedocument/PISA-2021-questionnaire-framework.pdf…"/>
          <p:cNvSpPr txBox="1">
            <a:spLocks noGrp="1"/>
          </p:cNvSpPr>
          <p:nvPr>
            <p:ph type="body" idx="1"/>
          </p:nvPr>
        </p:nvSpPr>
        <p:spPr>
          <a:xfrm>
            <a:off x="977836" y="3121430"/>
            <a:ext cx="21971001" cy="8256011"/>
          </a:xfrm>
          <a:prstGeom prst="rect">
            <a:avLst/>
          </a:prstGeom>
        </p:spPr>
        <p:txBody>
          <a:bodyPr/>
          <a:lstStyle/>
          <a:p>
            <a:pPr marL="0" indent="0">
              <a:spcBef>
                <a:spcPts val="3000"/>
              </a:spcBef>
              <a:buSzTx/>
              <a:buNone/>
              <a:defRPr sz="2900"/>
            </a:pPr>
            <a:r>
              <a:t>Bertling, J., &amp; Alegre, J. (2019). </a:t>
            </a:r>
            <a:r>
              <a:rPr i="1"/>
              <a:t>PISA 2021 Context Questionnaire Framework</a:t>
            </a:r>
            <a:r>
              <a:t> (Field Trial Version). Educational Testing Services. </a:t>
            </a:r>
            <a:r>
              <a:rPr u="sng">
                <a:hlinkClick r:id="rId2"/>
              </a:rPr>
              <a:t>https://www.oecd.org/pisa/sitedocument/PISA-2021-questionnaire-framework.pdf</a:t>
            </a:r>
          </a:p>
          <a:p>
            <a:pPr marL="0" indent="0">
              <a:spcBef>
                <a:spcPts val="3000"/>
              </a:spcBef>
              <a:buSzTx/>
              <a:buNone/>
              <a:defRPr sz="2900"/>
            </a:pPr>
            <a:r>
              <a:t>Kyllonen, P. C., &amp; Bertling, J. P. (2013). Innovative Questionnaire Assessment Methods to Increase Cross Country Comparability. In </a:t>
            </a:r>
            <a:r>
              <a:rPr i="1"/>
              <a:t>Handbook of International Large-Scale Assessment</a:t>
            </a:r>
            <a:r>
              <a:t> (Vol. 1–0, pp. 277–285). Chapman and Hall/CRC. https://doi.org/10.1201/b16061-15</a:t>
            </a:r>
          </a:p>
          <a:p>
            <a:pPr marL="0" indent="0">
              <a:spcBef>
                <a:spcPts val="3000"/>
              </a:spcBef>
              <a:buSzTx/>
              <a:buNone/>
              <a:defRPr sz="2900"/>
            </a:pPr>
            <a:r>
              <a:t>Olderbak, S., &amp; Wilhelm, O. (2020). Overarching Principles for the Organization of Socioemotional Constructs. </a:t>
            </a:r>
            <a:r>
              <a:rPr i="1"/>
              <a:t>Current Directions in Psychological Science</a:t>
            </a:r>
            <a:r>
              <a:t>, 29(1), 63–70. </a:t>
            </a:r>
            <a:r>
              <a:rPr u="sng">
                <a:hlinkClick r:id="rId3"/>
              </a:rPr>
              <a:t>https://doi.org/10.1177/0963721419884317</a:t>
            </a:r>
          </a:p>
          <a:p>
            <a:pPr marL="0" indent="0">
              <a:spcBef>
                <a:spcPts val="3000"/>
              </a:spcBef>
              <a:buSzTx/>
              <a:buNone/>
              <a:defRPr sz="2900"/>
            </a:pPr>
            <a:r>
              <a:t>Pearl, J., Glymour, M., &amp; Jewell, N. P. (2016). </a:t>
            </a:r>
            <a:r>
              <a:rPr i="1"/>
              <a:t>Causal Inference in Statistics: A Primer</a:t>
            </a:r>
            <a:r>
              <a:t> (1a edição). Wiley.</a:t>
            </a:r>
          </a:p>
          <a:p>
            <a:pPr marL="0" indent="0">
              <a:spcBef>
                <a:spcPts val="3000"/>
              </a:spcBef>
              <a:buSzTx/>
              <a:buNone/>
              <a:defRPr sz="2900"/>
            </a:pPr>
            <a:r>
              <a:t>Poropat, A. E. (2009). A meta-analysis of the five-factor model of personality and academic performance. </a:t>
            </a:r>
            <a:r>
              <a:rPr i="1"/>
              <a:t>Psychological Bulletin</a:t>
            </a:r>
            <a:r>
              <a:t>, 135(2), 322–338. https://doi.org/10.1037/a0014996</a:t>
            </a:r>
          </a:p>
          <a:p>
            <a:pPr marL="0" indent="0">
              <a:spcBef>
                <a:spcPts val="3000"/>
              </a:spcBef>
              <a:buSzTx/>
              <a:buNone/>
              <a:defRPr sz="2900"/>
            </a:pPr>
            <a:r>
              <a:t>Santos, D., &amp; Primi, R. (2014). </a:t>
            </a:r>
            <a:r>
              <a:rPr i="1"/>
              <a:t>Social and Emotional Development and School Learning</a:t>
            </a:r>
            <a:r>
              <a:t>: A Measurement Proposal in Support of Public Policy. São Paulo: EduLab21, Instituto Ayrton Senna. Available online at: https://globaled.gse.harvard.edu/files/geii/files/social-and-emotional-developmente-and-school-learning1.pdf (accessed November 23, 2016). </a:t>
            </a:r>
          </a:p>
        </p:txBody>
      </p:sp>
      <p:sp>
        <p:nvSpPr>
          <p:cNvPr id="75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Examining aptitude achievement paradox in PISA"/>
          <p:cNvSpPr txBox="1">
            <a:spLocks noGrp="1"/>
          </p:cNvSpPr>
          <p:nvPr>
            <p:ph type="title"/>
          </p:nvPr>
        </p:nvSpPr>
        <p:spPr>
          <a:prstGeom prst="rect">
            <a:avLst/>
          </a:prstGeom>
        </p:spPr>
        <p:txBody>
          <a:bodyPr/>
          <a:lstStyle>
            <a:lvl1pPr defTabSz="2170121">
              <a:defRPr sz="7565" spc="-151"/>
            </a:lvl1pPr>
          </a:lstStyle>
          <a:p>
            <a:r>
              <a:t>Examining aptitude achievement paradox in PISA</a:t>
            </a:r>
          </a:p>
        </p:txBody>
      </p:sp>
      <p:sp>
        <p:nvSpPr>
          <p:cNvPr id="527" name="Primi, R; Bertling, J., Kyllonen, P., Hauck-Filho, N., &amp; Valentini, F. (2019) Acquiescence and attitude-achievement paradox in PISA 2012. Paper presented at 84th Annual Meeting of the Psychometric Society, Santiago, Chile."/>
          <p:cNvSpPr txBox="1">
            <a:spLocks noGrp="1"/>
          </p:cNvSpPr>
          <p:nvPr>
            <p:ph type="body" idx="21"/>
          </p:nvPr>
        </p:nvSpPr>
        <p:spPr>
          <a:xfrm>
            <a:off x="2365644" y="11422975"/>
            <a:ext cx="19779108" cy="88331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30200">
              <a:defRPr sz="2320" b="0"/>
            </a:lvl1pPr>
          </a:lstStyle>
          <a:p>
            <a:r>
              <a:t>Primi, R; Bertling, J., Kyllonen, P., Hauck-Filho, N., &amp; Valentini, F. (2019) Acquiescence and attitude-achievement paradox in PISA 2012. Paper presented at 84th Annual Meeting of the Psychometric Society, Santiago, Chile.</a:t>
            </a:r>
          </a:p>
        </p:txBody>
      </p:sp>
      <p:sp>
        <p:nvSpPr>
          <p:cNvPr id="528" name="The challenge with PISA self-assessment is how to achieve cross-culturally comparable measures.…"/>
          <p:cNvSpPr txBox="1">
            <a:spLocks noGrp="1"/>
          </p:cNvSpPr>
          <p:nvPr>
            <p:ph type="body" idx="1"/>
          </p:nvPr>
        </p:nvSpPr>
        <p:spPr>
          <a:xfrm>
            <a:off x="795325" y="2545196"/>
            <a:ext cx="23033594" cy="9191931"/>
          </a:xfrm>
          <a:prstGeom prst="rect">
            <a:avLst/>
          </a:prstGeom>
        </p:spPr>
        <p:txBody>
          <a:bodyPr/>
          <a:lstStyle/>
          <a:p>
            <a:pPr marL="0" indent="0" defTabSz="2365188">
              <a:spcBef>
                <a:spcPts val="2300"/>
              </a:spcBef>
              <a:buSzTx/>
              <a:buNone/>
              <a:defRPr sz="4850"/>
            </a:pPr>
            <a:r>
              <a:t>The </a:t>
            </a:r>
            <a:r>
              <a:rPr b="1"/>
              <a:t>challenge</a:t>
            </a:r>
            <a:r>
              <a:t> with PISA self-assessment is how to achieve cross-culturally comparable measures.</a:t>
            </a:r>
          </a:p>
          <a:p>
            <a:pPr marL="0" indent="0" defTabSz="2365188">
              <a:spcBef>
                <a:spcPts val="2300"/>
              </a:spcBef>
              <a:buSzTx/>
              <a:buNone/>
              <a:defRPr sz="4850"/>
            </a:pPr>
            <a:r>
              <a:t>How can we compare different cultures in self reported perseverance for instance?</a:t>
            </a:r>
          </a:p>
          <a:p>
            <a:pPr marL="0" indent="0" defTabSz="2365188">
              <a:spcBef>
                <a:spcPts val="2300"/>
              </a:spcBef>
              <a:buSzTx/>
              <a:buNone/>
              <a:defRPr sz="4850"/>
            </a:pPr>
            <a:endParaRPr/>
          </a:p>
          <a:p>
            <a:pPr marL="0" indent="0" defTabSz="2365188">
              <a:spcBef>
                <a:spcPts val="2300"/>
              </a:spcBef>
              <a:buSzTx/>
              <a:buNone/>
              <a:defRPr sz="4850"/>
            </a:pPr>
            <a:r>
              <a:t>Aptitude-achievement paradox (Kyllonen &amp; Bertling, 2013).</a:t>
            </a:r>
          </a:p>
          <a:p>
            <a:pPr marL="0" indent="0" defTabSz="2365188">
              <a:spcBef>
                <a:spcPts val="2300"/>
              </a:spcBef>
              <a:buSzTx/>
              <a:buNone/>
              <a:defRPr sz="4850"/>
            </a:pPr>
            <a:r>
              <a:t>There have been many attempts to solve this problem (like anchoring vignettes), but none have been completely successful</a:t>
            </a:r>
            <a:br/>
            <a:endParaRPr/>
          </a:p>
          <a:p>
            <a:pPr marL="0" indent="0" defTabSz="2365188">
              <a:spcBef>
                <a:spcPts val="2300"/>
              </a:spcBef>
              <a:buSzTx/>
              <a:buNone/>
              <a:defRPr sz="4850"/>
            </a:pPr>
            <a:r>
              <a:t>One of the techniques, we used in SENNA to control acquiescence and assist with resolving part of this issue. </a:t>
            </a:r>
          </a:p>
        </p:txBody>
      </p:sp>
      <p:sp>
        <p:nvSpPr>
          <p:cNvPr id="529"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ISA 2012"/>
          <p:cNvSpPr txBox="1">
            <a:spLocks noGrp="1"/>
          </p:cNvSpPr>
          <p:nvPr>
            <p:ph type="title"/>
          </p:nvPr>
        </p:nvSpPr>
        <p:spPr>
          <a:xfrm>
            <a:off x="1012719" y="48192"/>
            <a:ext cx="21971001" cy="1433164"/>
          </a:xfrm>
          <a:prstGeom prst="rect">
            <a:avLst/>
          </a:prstGeom>
        </p:spPr>
        <p:txBody>
          <a:bodyPr/>
          <a:lstStyle/>
          <a:p>
            <a:r>
              <a:rPr dirty="0"/>
              <a:t>PISA 2012</a:t>
            </a:r>
          </a:p>
        </p:txBody>
      </p:sp>
      <p:sp>
        <p:nvSpPr>
          <p:cNvPr id="534" name="Reanalysis of data on social and emotional characteristics"/>
          <p:cNvSpPr txBox="1">
            <a:spLocks noGrp="1"/>
          </p:cNvSpPr>
          <p:nvPr>
            <p:ph type="body" idx="21"/>
          </p:nvPr>
        </p:nvSpPr>
        <p:spPr>
          <a:xfrm>
            <a:off x="1098137" y="1421417"/>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Reanalysis of data on social and emotional characteristics</a:t>
            </a:r>
          </a:p>
        </p:txBody>
      </p:sp>
      <p:pic>
        <p:nvPicPr>
          <p:cNvPr id="535" name="Imagem" descr="Imagem"/>
          <p:cNvPicPr>
            <a:picLocks noChangeAspect="1"/>
          </p:cNvPicPr>
          <p:nvPr/>
        </p:nvPicPr>
        <p:blipFill>
          <a:blip r:embed="rId2"/>
          <a:stretch>
            <a:fillRect/>
          </a:stretch>
        </p:blipFill>
        <p:spPr>
          <a:xfrm>
            <a:off x="411086" y="2949037"/>
            <a:ext cx="18374601" cy="8504312"/>
          </a:xfrm>
          <a:prstGeom prst="rect">
            <a:avLst/>
          </a:prstGeom>
          <a:ln w="12700">
            <a:miter lim="400000"/>
          </a:ln>
        </p:spPr>
      </p:pic>
      <p:sp>
        <p:nvSpPr>
          <p:cNvPr id="536" name="480,174 students from 66 countries and economies…"/>
          <p:cNvSpPr txBox="1"/>
          <p:nvPr/>
        </p:nvSpPr>
        <p:spPr>
          <a:xfrm>
            <a:off x="19277993" y="3158864"/>
            <a:ext cx="4534352" cy="8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0" indent="0">
              <a:buSzTx/>
              <a:buNone/>
              <a:defRPr sz="3300"/>
            </a:pPr>
            <a:r>
              <a:t>480,174 students from 66 countries and economies </a:t>
            </a:r>
          </a:p>
          <a:p>
            <a:pPr marL="0" indent="0">
              <a:buSzTx/>
              <a:buNone/>
              <a:defRPr sz="3300"/>
            </a:pPr>
            <a:r>
              <a:t>17 scales </a:t>
            </a:r>
          </a:p>
          <a:p>
            <a:pPr marL="0" indent="0">
              <a:buSzTx/>
              <a:buNone/>
              <a:defRPr sz="3300"/>
            </a:pPr>
            <a:r>
              <a:t>Inconsistent index based on 18 pairs of items</a:t>
            </a:r>
          </a:p>
          <a:p>
            <a:pPr marL="0" indent="0">
              <a:buSzTx/>
              <a:buNone/>
              <a:defRPr sz="3300"/>
            </a:pPr>
            <a:r>
              <a:t>We proposed a method for rescaling responses and rescoring that controls for inconsistent responses</a:t>
            </a:r>
          </a:p>
        </p:txBody>
      </p:sp>
      <p:sp>
        <p:nvSpPr>
          <p:cNvPr id="537" name="Primi, R; Bertling, J., Kyllonen, P., Hauck-Filho, N., &amp; Valentini, F. (2019) Acquiescence and attitude-achievement paradox in PISA 2012. Paper presented at 84th Annual Meeting of the Psychometric Society, Santiago, Chile."/>
          <p:cNvSpPr txBox="1"/>
          <p:nvPr/>
        </p:nvSpPr>
        <p:spPr>
          <a:xfrm>
            <a:off x="1762772" y="12046188"/>
            <a:ext cx="19779109" cy="8833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indent="0" defTabSz="330200">
              <a:lnSpc>
                <a:spcPct val="100000"/>
              </a:lnSpc>
              <a:spcBef>
                <a:spcPts val="0"/>
              </a:spcBef>
              <a:buSzTx/>
              <a:buNone/>
              <a:defRPr sz="2320"/>
            </a:lvl1pPr>
          </a:lstStyle>
          <a:p>
            <a:r>
              <a:t>Primi, R; Bertling, J., Kyllonen, P., Hauck-Filho, N., &amp; Valentini, F. (2019) Acquiescence and attitude-achievement paradox in PISA 2012. Paper presented at 84th Annual Meeting of the Psychometric Society, Santiago, Chile.</a:t>
            </a:r>
          </a:p>
        </p:txBody>
      </p:sp>
      <p:sp>
        <p:nvSpPr>
          <p:cNvPr id="538"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erseverance scale PISA 2012"/>
          <p:cNvSpPr txBox="1">
            <a:spLocks noGrp="1"/>
          </p:cNvSpPr>
          <p:nvPr>
            <p:ph type="title"/>
          </p:nvPr>
        </p:nvSpPr>
        <p:spPr>
          <a:prstGeom prst="rect">
            <a:avLst/>
          </a:prstGeom>
        </p:spPr>
        <p:txBody>
          <a:bodyPr/>
          <a:lstStyle/>
          <a:p>
            <a:r>
              <a:t>Perseverance scale PISA 2012</a:t>
            </a:r>
          </a:p>
        </p:txBody>
      </p:sp>
      <p:pic>
        <p:nvPicPr>
          <p:cNvPr id="541" name="Imagem" descr="Imagem"/>
          <p:cNvPicPr>
            <a:picLocks noChangeAspect="1"/>
          </p:cNvPicPr>
          <p:nvPr/>
        </p:nvPicPr>
        <p:blipFill>
          <a:blip r:embed="rId3"/>
          <a:stretch>
            <a:fillRect/>
          </a:stretch>
        </p:blipFill>
        <p:spPr>
          <a:xfrm>
            <a:off x="4141601" y="2601765"/>
            <a:ext cx="13263461" cy="10606862"/>
          </a:xfrm>
          <a:prstGeom prst="rect">
            <a:avLst/>
          </a:prstGeom>
          <a:ln w="12700">
            <a:miter lim="400000"/>
          </a:ln>
        </p:spPr>
      </p:pic>
      <p:sp>
        <p:nvSpPr>
          <p:cNvPr id="54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Imagem" descr="Imagem"/>
          <p:cNvPicPr>
            <a:picLocks noChangeAspect="1"/>
          </p:cNvPicPr>
          <p:nvPr/>
        </p:nvPicPr>
        <p:blipFill>
          <a:blip r:embed="rId3"/>
          <a:stretch>
            <a:fillRect/>
          </a:stretch>
        </p:blipFill>
        <p:spPr>
          <a:xfrm>
            <a:off x="604983" y="2096296"/>
            <a:ext cx="16969339" cy="10183189"/>
          </a:xfrm>
          <a:prstGeom prst="rect">
            <a:avLst/>
          </a:prstGeom>
          <a:ln w="12700">
            <a:miter lim="400000"/>
          </a:ln>
        </p:spPr>
      </p:pic>
      <p:sp>
        <p:nvSpPr>
          <p:cNvPr id="547" name="r = .10"/>
          <p:cNvSpPr txBox="1"/>
          <p:nvPr/>
        </p:nvSpPr>
        <p:spPr>
          <a:xfrm>
            <a:off x="2167987" y="373490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.10</a:t>
            </a:r>
          </a:p>
        </p:txBody>
      </p:sp>
      <p:sp>
        <p:nvSpPr>
          <p:cNvPr id="548" name="r = .21"/>
          <p:cNvSpPr txBox="1"/>
          <p:nvPr/>
        </p:nvSpPr>
        <p:spPr>
          <a:xfrm>
            <a:off x="6700126" y="3572682"/>
            <a:ext cx="1430579"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.21</a:t>
            </a:r>
          </a:p>
        </p:txBody>
      </p:sp>
      <p:sp>
        <p:nvSpPr>
          <p:cNvPr id="549" name="r = .26"/>
          <p:cNvSpPr txBox="1"/>
          <p:nvPr/>
        </p:nvSpPr>
        <p:spPr>
          <a:xfrm>
            <a:off x="10831797" y="349944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.26</a:t>
            </a:r>
          </a:p>
        </p:txBody>
      </p:sp>
      <p:sp>
        <p:nvSpPr>
          <p:cNvPr id="550" name="r = .17"/>
          <p:cNvSpPr txBox="1"/>
          <p:nvPr/>
        </p:nvSpPr>
        <p:spPr>
          <a:xfrm>
            <a:off x="15386184" y="338171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dirty="0"/>
              <a:t>r</a:t>
            </a:r>
            <a:r>
              <a:rPr dirty="0"/>
              <a:t> = .17</a:t>
            </a:r>
          </a:p>
        </p:txBody>
      </p:sp>
      <p:sp>
        <p:nvSpPr>
          <p:cNvPr id="551" name="Aptitude achievement paradox"/>
          <p:cNvSpPr txBox="1">
            <a:spLocks noGrp="1"/>
          </p:cNvSpPr>
          <p:nvPr>
            <p:ph type="title" idx="4294967295"/>
          </p:nvPr>
        </p:nvSpPr>
        <p:spPr>
          <a:xfrm>
            <a:off x="761536" y="240558"/>
            <a:ext cx="21971001" cy="1433164"/>
          </a:xfrm>
          <a:prstGeom prst="rect">
            <a:avLst/>
          </a:prstGeom>
        </p:spPr>
        <p:txBody>
          <a:bodyPr/>
          <a:lstStyle/>
          <a:p>
            <a:r>
              <a:t>Aptitude achievement paradox</a:t>
            </a:r>
          </a:p>
        </p:txBody>
      </p:sp>
      <p:sp>
        <p:nvSpPr>
          <p:cNvPr id="55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2" name="Imagem 1">
            <a:extLst>
              <a:ext uri="{FF2B5EF4-FFF2-40B4-BE49-F238E27FC236}">
                <a16:creationId xmlns:a16="http://schemas.microsoft.com/office/drawing/2014/main" id="{B36C251C-790C-066D-7895-C29316A4BEFA}"/>
              </a:ext>
            </a:extLst>
          </p:cNvPr>
          <p:cNvPicPr>
            <a:picLocks noChangeAspect="1"/>
          </p:cNvPicPr>
          <p:nvPr/>
        </p:nvPicPr>
        <p:blipFill>
          <a:blip r:embed="rId4"/>
          <a:stretch>
            <a:fillRect/>
          </a:stretch>
        </p:blipFill>
        <p:spPr>
          <a:xfrm>
            <a:off x="16755205" y="8741171"/>
            <a:ext cx="7023812" cy="43398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Imagem" descr="Imagem"/>
          <p:cNvPicPr>
            <a:picLocks noChangeAspect="1"/>
          </p:cNvPicPr>
          <p:nvPr/>
        </p:nvPicPr>
        <p:blipFill>
          <a:blip r:embed="rId3"/>
          <a:stretch>
            <a:fillRect/>
          </a:stretch>
        </p:blipFill>
        <p:spPr>
          <a:xfrm>
            <a:off x="3078698" y="1266133"/>
            <a:ext cx="14579442" cy="12194039"/>
          </a:xfrm>
          <a:prstGeom prst="rect">
            <a:avLst/>
          </a:prstGeom>
          <a:ln w="12700">
            <a:miter lim="400000"/>
          </a:ln>
        </p:spPr>
      </p:pic>
      <p:sp>
        <p:nvSpPr>
          <p:cNvPr id="557" name="r = -.42"/>
          <p:cNvSpPr txBox="1"/>
          <p:nvPr/>
        </p:nvSpPr>
        <p:spPr>
          <a:xfrm>
            <a:off x="9970289" y="2088804"/>
            <a:ext cx="160843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-.42</a:t>
            </a:r>
          </a:p>
        </p:txBody>
      </p:sp>
      <p:sp>
        <p:nvSpPr>
          <p:cNvPr id="558" name="Aptitude achievement paradox"/>
          <p:cNvSpPr txBox="1">
            <a:spLocks noGrp="1"/>
          </p:cNvSpPr>
          <p:nvPr>
            <p:ph type="title" idx="4294967295"/>
          </p:nvPr>
        </p:nvSpPr>
        <p:spPr>
          <a:xfrm>
            <a:off x="917273" y="40324"/>
            <a:ext cx="21971001" cy="1433164"/>
          </a:xfrm>
          <a:prstGeom prst="rect">
            <a:avLst/>
          </a:prstGeom>
        </p:spPr>
        <p:txBody>
          <a:bodyPr/>
          <a:lstStyle/>
          <a:p>
            <a:r>
              <a:t>Aptitude achievement paradox</a:t>
            </a:r>
          </a:p>
        </p:txBody>
      </p:sp>
      <p:sp>
        <p:nvSpPr>
          <p:cNvPr id="559" name="Example of a Simpson’s paradox when we encounter data where “an association that is observed on entire population reverses in every subpopulation” (Pearl et al., 2016, p. 3)"/>
          <p:cNvSpPr txBox="1"/>
          <p:nvPr/>
        </p:nvSpPr>
        <p:spPr>
          <a:xfrm>
            <a:off x="18953847" y="4705195"/>
            <a:ext cx="4484327" cy="3366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indent="0" defTabSz="457200">
              <a:lnSpc>
                <a:spcPct val="117999"/>
              </a:lnSpc>
              <a:spcBef>
                <a:spcPts val="0"/>
              </a:spcBef>
              <a:buSzTx/>
              <a:buNone/>
              <a:defRPr sz="2600"/>
            </a:lvl1pPr>
          </a:lstStyle>
          <a:p>
            <a:r>
              <a:t>Example of a Simpson’s paradox when we encounter data where “an association that is observed on entire population reverses in every subpopulation” (Pearl et al., 2016, p. 3)</a:t>
            </a:r>
          </a:p>
        </p:txBody>
      </p:sp>
      <p:sp>
        <p:nvSpPr>
          <p:cNvPr id="560"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Imagem" descr="Imagem"/>
          <p:cNvPicPr>
            <a:picLocks noChangeAspect="1"/>
          </p:cNvPicPr>
          <p:nvPr/>
        </p:nvPicPr>
        <p:blipFill>
          <a:blip r:embed="rId3"/>
          <a:stretch>
            <a:fillRect/>
          </a:stretch>
        </p:blipFill>
        <p:spPr>
          <a:xfrm>
            <a:off x="5333672" y="5571601"/>
            <a:ext cx="4261488" cy="1750255"/>
          </a:xfrm>
          <a:prstGeom prst="rect">
            <a:avLst/>
          </a:prstGeom>
          <a:ln w="12700">
            <a:miter lim="400000"/>
          </a:ln>
        </p:spPr>
      </p:pic>
      <p:pic>
        <p:nvPicPr>
          <p:cNvPr id="565" name="Imagem" descr="Imagem"/>
          <p:cNvPicPr>
            <a:picLocks noChangeAspect="1"/>
          </p:cNvPicPr>
          <p:nvPr/>
        </p:nvPicPr>
        <p:blipFill>
          <a:blip r:embed="rId4"/>
          <a:stretch>
            <a:fillRect/>
          </a:stretch>
        </p:blipFill>
        <p:spPr>
          <a:xfrm>
            <a:off x="5156802" y="1850121"/>
            <a:ext cx="12943549" cy="11737404"/>
          </a:xfrm>
          <a:prstGeom prst="rect">
            <a:avLst/>
          </a:prstGeom>
          <a:ln w="12700">
            <a:miter lim="400000"/>
          </a:ln>
        </p:spPr>
      </p:pic>
      <p:pic>
        <p:nvPicPr>
          <p:cNvPr id="566" name="Imagem" descr="Imagem"/>
          <p:cNvPicPr>
            <a:picLocks noChangeAspect="1"/>
          </p:cNvPicPr>
          <p:nvPr/>
        </p:nvPicPr>
        <p:blipFill>
          <a:blip r:embed="rId5"/>
          <a:stretch>
            <a:fillRect/>
          </a:stretch>
        </p:blipFill>
        <p:spPr>
          <a:xfrm>
            <a:off x="6201105" y="6742116"/>
            <a:ext cx="3174441" cy="1410863"/>
          </a:xfrm>
          <a:prstGeom prst="rect">
            <a:avLst/>
          </a:prstGeom>
          <a:ln w="12700">
            <a:miter lim="400000"/>
          </a:ln>
        </p:spPr>
      </p:pic>
      <p:pic>
        <p:nvPicPr>
          <p:cNvPr id="567" name="Imagem" descr="Imagem"/>
          <p:cNvPicPr>
            <a:picLocks noChangeAspect="1"/>
          </p:cNvPicPr>
          <p:nvPr/>
        </p:nvPicPr>
        <p:blipFill>
          <a:blip r:embed="rId6"/>
          <a:stretch>
            <a:fillRect/>
          </a:stretch>
        </p:blipFill>
        <p:spPr>
          <a:xfrm>
            <a:off x="9119213" y="4357958"/>
            <a:ext cx="6627027" cy="7780719"/>
          </a:xfrm>
          <a:prstGeom prst="rect">
            <a:avLst/>
          </a:prstGeom>
          <a:ln w="12700">
            <a:miter lim="400000"/>
          </a:ln>
        </p:spPr>
      </p:pic>
      <p:pic>
        <p:nvPicPr>
          <p:cNvPr id="568" name="Imagem" descr="Imagem"/>
          <p:cNvPicPr>
            <a:picLocks noChangeAspect="1"/>
          </p:cNvPicPr>
          <p:nvPr/>
        </p:nvPicPr>
        <p:blipFill>
          <a:blip r:embed="rId7"/>
          <a:stretch>
            <a:fillRect/>
          </a:stretch>
        </p:blipFill>
        <p:spPr>
          <a:xfrm>
            <a:off x="18889564" y="6946248"/>
            <a:ext cx="3781974" cy="2282937"/>
          </a:xfrm>
          <a:prstGeom prst="rect">
            <a:avLst/>
          </a:prstGeom>
          <a:ln w="12700">
            <a:miter lim="400000"/>
          </a:ln>
        </p:spPr>
      </p:pic>
      <p:pic>
        <p:nvPicPr>
          <p:cNvPr id="569" name="Imagem" descr="Imagem"/>
          <p:cNvPicPr>
            <a:picLocks noChangeAspect="1"/>
          </p:cNvPicPr>
          <p:nvPr/>
        </p:nvPicPr>
        <p:blipFill>
          <a:blip r:embed="rId8"/>
          <a:stretch>
            <a:fillRect/>
          </a:stretch>
        </p:blipFill>
        <p:spPr>
          <a:xfrm>
            <a:off x="13863518" y="3278125"/>
            <a:ext cx="2936296" cy="1313219"/>
          </a:xfrm>
          <a:prstGeom prst="rect">
            <a:avLst/>
          </a:prstGeom>
          <a:ln w="12700">
            <a:miter lim="400000"/>
          </a:ln>
        </p:spPr>
      </p:pic>
      <p:pic>
        <p:nvPicPr>
          <p:cNvPr id="570" name="Imagem" descr="Imagem"/>
          <p:cNvPicPr>
            <a:picLocks noChangeAspect="1"/>
          </p:cNvPicPr>
          <p:nvPr/>
        </p:nvPicPr>
        <p:blipFill>
          <a:blip r:embed="rId9"/>
          <a:stretch>
            <a:fillRect/>
          </a:stretch>
        </p:blipFill>
        <p:spPr>
          <a:xfrm>
            <a:off x="6983934" y="3627607"/>
            <a:ext cx="3046451" cy="1362483"/>
          </a:xfrm>
          <a:prstGeom prst="rect">
            <a:avLst/>
          </a:prstGeom>
          <a:ln w="12700">
            <a:miter lim="400000"/>
          </a:ln>
        </p:spPr>
      </p:pic>
      <p:pic>
        <p:nvPicPr>
          <p:cNvPr id="571" name="Imagem" descr="Imagem"/>
          <p:cNvPicPr>
            <a:picLocks noChangeAspect="1"/>
          </p:cNvPicPr>
          <p:nvPr/>
        </p:nvPicPr>
        <p:blipFill>
          <a:blip r:embed="rId10"/>
          <a:stretch>
            <a:fillRect/>
          </a:stretch>
        </p:blipFill>
        <p:spPr>
          <a:xfrm>
            <a:off x="10478803" y="2866631"/>
            <a:ext cx="2936296" cy="1313218"/>
          </a:xfrm>
          <a:prstGeom prst="rect">
            <a:avLst/>
          </a:prstGeom>
          <a:ln w="12700">
            <a:miter lim="400000"/>
          </a:ln>
        </p:spPr>
      </p:pic>
      <p:sp>
        <p:nvSpPr>
          <p:cNvPr id="572" name="When confronted  with a problem:"/>
          <p:cNvSpPr txBox="1"/>
          <p:nvPr/>
        </p:nvSpPr>
        <p:spPr>
          <a:xfrm>
            <a:off x="18571782" y="5474864"/>
            <a:ext cx="3460396" cy="1032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300"/>
            </a:pPr>
            <a:r>
              <a:t>When confronted </a:t>
            </a:r>
            <a:br/>
            <a:r>
              <a:t>with a problem:</a:t>
            </a:r>
          </a:p>
        </p:txBody>
      </p:sp>
      <p:sp>
        <p:nvSpPr>
          <p:cNvPr id="573" name="Self-report is a rater mediated assessment"/>
          <p:cNvSpPr txBox="1">
            <a:spLocks noGrp="1"/>
          </p:cNvSpPr>
          <p:nvPr>
            <p:ph type="title" idx="4294967295"/>
          </p:nvPr>
        </p:nvSpPr>
        <p:spPr>
          <a:xfrm>
            <a:off x="984018" y="262806"/>
            <a:ext cx="21971001" cy="1433164"/>
          </a:xfrm>
          <a:prstGeom prst="rect">
            <a:avLst/>
          </a:prstGeom>
        </p:spPr>
        <p:txBody>
          <a:bodyPr/>
          <a:lstStyle/>
          <a:p>
            <a:r>
              <a:t>Self-report is a rater mediated assessment</a:t>
            </a:r>
          </a:p>
        </p:txBody>
      </p:sp>
      <p:sp>
        <p:nvSpPr>
          <p:cNvPr id="574"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Inconsistent agreement responses"/>
          <p:cNvSpPr txBox="1">
            <a:spLocks noGrp="1"/>
          </p:cNvSpPr>
          <p:nvPr>
            <p:ph type="title"/>
          </p:nvPr>
        </p:nvSpPr>
        <p:spPr>
          <a:prstGeom prst="rect">
            <a:avLst/>
          </a:prstGeom>
        </p:spPr>
        <p:txBody>
          <a:bodyPr/>
          <a:lstStyle/>
          <a:p>
            <a:r>
              <a:t>Inconsistent agreement responses</a:t>
            </a:r>
          </a:p>
        </p:txBody>
      </p:sp>
      <p:sp>
        <p:nvSpPr>
          <p:cNvPr id="579" name="index from positive pole vs negative pole items"/>
          <p:cNvSpPr txBox="1">
            <a:spLocks noGrp="1"/>
          </p:cNvSpPr>
          <p:nvPr>
            <p:ph type="body" idx="21"/>
          </p:nvPr>
        </p:nvSpPr>
        <p:spPr>
          <a:xfrm>
            <a:off x="1273244" y="2302088"/>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index from positive pole vs negative pole items</a:t>
            </a:r>
          </a:p>
        </p:txBody>
      </p:sp>
      <p:pic>
        <p:nvPicPr>
          <p:cNvPr id="580" name="Imagem" descr="Imagem"/>
          <p:cNvPicPr>
            <a:picLocks noChangeAspect="1"/>
          </p:cNvPicPr>
          <p:nvPr/>
        </p:nvPicPr>
        <p:blipFill>
          <a:blip r:embed="rId2"/>
          <a:stretch>
            <a:fillRect/>
          </a:stretch>
        </p:blipFill>
        <p:spPr>
          <a:xfrm>
            <a:off x="1012291" y="6746255"/>
            <a:ext cx="4428506" cy="647244"/>
          </a:xfrm>
          <a:prstGeom prst="rect">
            <a:avLst/>
          </a:prstGeom>
          <a:ln w="12700">
            <a:miter lim="400000"/>
          </a:ln>
        </p:spPr>
      </p:pic>
      <p:pic>
        <p:nvPicPr>
          <p:cNvPr id="581" name="Imagem" descr="Imagem"/>
          <p:cNvPicPr>
            <a:picLocks noChangeAspect="1"/>
          </p:cNvPicPr>
          <p:nvPr/>
        </p:nvPicPr>
        <p:blipFill>
          <a:blip r:embed="rId3"/>
          <a:stretch>
            <a:fillRect/>
          </a:stretch>
        </p:blipFill>
        <p:spPr>
          <a:xfrm>
            <a:off x="4284534" y="6593596"/>
            <a:ext cx="330201" cy="596901"/>
          </a:xfrm>
          <a:prstGeom prst="rect">
            <a:avLst/>
          </a:prstGeom>
          <a:ln w="12700">
            <a:miter lim="400000"/>
          </a:ln>
        </p:spPr>
      </p:pic>
      <p:sp>
        <p:nvSpPr>
          <p:cNvPr id="582" name="Consistent responses"/>
          <p:cNvSpPr txBox="1"/>
          <p:nvPr/>
        </p:nvSpPr>
        <p:spPr>
          <a:xfrm>
            <a:off x="1790170" y="3982369"/>
            <a:ext cx="6019496" cy="80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lvl1pPr>
          </a:lstStyle>
          <a:p>
            <a:r>
              <a:t>Consistent responses</a:t>
            </a:r>
          </a:p>
        </p:txBody>
      </p:sp>
      <p:pic>
        <p:nvPicPr>
          <p:cNvPr id="583" name="Imagem" descr="Imagem"/>
          <p:cNvPicPr>
            <a:picLocks noChangeAspect="1"/>
          </p:cNvPicPr>
          <p:nvPr/>
        </p:nvPicPr>
        <p:blipFill>
          <a:blip r:embed="rId4"/>
          <a:stretch>
            <a:fillRect/>
          </a:stretch>
        </p:blipFill>
        <p:spPr>
          <a:xfrm>
            <a:off x="471135" y="7814139"/>
            <a:ext cx="4530701" cy="647244"/>
          </a:xfrm>
          <a:prstGeom prst="rect">
            <a:avLst/>
          </a:prstGeom>
          <a:ln w="12700">
            <a:miter lim="400000"/>
          </a:ln>
        </p:spPr>
      </p:pic>
      <p:sp>
        <p:nvSpPr>
          <p:cNvPr id="584" name="5"/>
          <p:cNvSpPr txBox="1"/>
          <p:nvPr/>
        </p:nvSpPr>
        <p:spPr>
          <a:xfrm>
            <a:off x="4288454" y="6056590"/>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sp>
        <p:nvSpPr>
          <p:cNvPr id="585" name="1"/>
          <p:cNvSpPr txBox="1"/>
          <p:nvPr/>
        </p:nvSpPr>
        <p:spPr>
          <a:xfrm>
            <a:off x="1278461" y="7029021"/>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1</a:t>
            </a:r>
          </a:p>
        </p:txBody>
      </p:sp>
      <p:pic>
        <p:nvPicPr>
          <p:cNvPr id="586" name="Imagem" descr="Imagem"/>
          <p:cNvPicPr>
            <a:picLocks noChangeAspect="1"/>
          </p:cNvPicPr>
          <p:nvPr/>
        </p:nvPicPr>
        <p:blipFill>
          <a:blip r:embed="rId3"/>
          <a:stretch>
            <a:fillRect/>
          </a:stretch>
        </p:blipFill>
        <p:spPr>
          <a:xfrm>
            <a:off x="1296790" y="7610523"/>
            <a:ext cx="330201" cy="596901"/>
          </a:xfrm>
          <a:prstGeom prst="rect">
            <a:avLst/>
          </a:prstGeom>
          <a:ln w="12700">
            <a:miter lim="400000"/>
          </a:ln>
        </p:spPr>
      </p:pic>
      <p:sp>
        <p:nvSpPr>
          <p:cNvPr id="587" name="When confronted with a problem  I give up easily"/>
          <p:cNvSpPr txBox="1"/>
          <p:nvPr/>
        </p:nvSpPr>
        <p:spPr>
          <a:xfrm>
            <a:off x="682031" y="8614792"/>
            <a:ext cx="5031970" cy="8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2600">
                <a:solidFill>
                  <a:schemeClr val="accent5"/>
                </a:solidFill>
              </a:defRPr>
            </a:pPr>
            <a:r>
              <a:t>When confronted with a problem </a:t>
            </a:r>
            <a:br/>
            <a:r>
              <a:t>I give up easily</a:t>
            </a:r>
          </a:p>
        </p:txBody>
      </p:sp>
      <p:sp>
        <p:nvSpPr>
          <p:cNvPr id="588" name="When confronted with a problem  I do more than it is expected of me"/>
          <p:cNvSpPr txBox="1"/>
          <p:nvPr/>
        </p:nvSpPr>
        <p:spPr>
          <a:xfrm>
            <a:off x="697790" y="5335808"/>
            <a:ext cx="5258487" cy="865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2600">
                <a:solidFill>
                  <a:schemeClr val="accent1">
                    <a:hueOff val="114395"/>
                    <a:lumOff val="-24975"/>
                  </a:schemeClr>
                </a:solidFill>
              </a:defRPr>
            </a:pPr>
            <a:r>
              <a:t>When confronted with a problem </a:t>
            </a:r>
            <a:br/>
            <a:r>
              <a:t>I do more than it is expected of me</a:t>
            </a:r>
          </a:p>
        </p:txBody>
      </p:sp>
      <p:pic>
        <p:nvPicPr>
          <p:cNvPr id="589" name="Imagem" descr="Imagem"/>
          <p:cNvPicPr>
            <a:picLocks noChangeAspect="1"/>
          </p:cNvPicPr>
          <p:nvPr/>
        </p:nvPicPr>
        <p:blipFill>
          <a:blip r:embed="rId2"/>
          <a:stretch>
            <a:fillRect/>
          </a:stretch>
        </p:blipFill>
        <p:spPr>
          <a:xfrm>
            <a:off x="5625300" y="6746602"/>
            <a:ext cx="4428505" cy="647244"/>
          </a:xfrm>
          <a:prstGeom prst="rect">
            <a:avLst/>
          </a:prstGeom>
          <a:ln w="12700">
            <a:miter lim="400000"/>
          </a:ln>
        </p:spPr>
      </p:pic>
      <p:pic>
        <p:nvPicPr>
          <p:cNvPr id="590" name="Imagem" descr="Imagem"/>
          <p:cNvPicPr>
            <a:picLocks noChangeAspect="1"/>
          </p:cNvPicPr>
          <p:nvPr/>
        </p:nvPicPr>
        <p:blipFill>
          <a:blip r:embed="rId3"/>
          <a:stretch>
            <a:fillRect/>
          </a:stretch>
        </p:blipFill>
        <p:spPr>
          <a:xfrm>
            <a:off x="8274594" y="6549446"/>
            <a:ext cx="330201" cy="596901"/>
          </a:xfrm>
          <a:prstGeom prst="rect">
            <a:avLst/>
          </a:prstGeom>
          <a:ln w="12700">
            <a:miter lim="400000"/>
          </a:ln>
        </p:spPr>
      </p:pic>
      <p:pic>
        <p:nvPicPr>
          <p:cNvPr id="591" name="Imagem" descr="Imagem"/>
          <p:cNvPicPr>
            <a:picLocks noChangeAspect="1"/>
          </p:cNvPicPr>
          <p:nvPr/>
        </p:nvPicPr>
        <p:blipFill>
          <a:blip r:embed="rId4"/>
          <a:stretch>
            <a:fillRect/>
          </a:stretch>
        </p:blipFill>
        <p:spPr>
          <a:xfrm>
            <a:off x="5084144" y="7814485"/>
            <a:ext cx="4530701" cy="647244"/>
          </a:xfrm>
          <a:prstGeom prst="rect">
            <a:avLst/>
          </a:prstGeom>
          <a:ln w="12700">
            <a:miter lim="400000"/>
          </a:ln>
        </p:spPr>
      </p:pic>
      <p:sp>
        <p:nvSpPr>
          <p:cNvPr id="592" name="4"/>
          <p:cNvSpPr txBox="1"/>
          <p:nvPr/>
        </p:nvSpPr>
        <p:spPr>
          <a:xfrm>
            <a:off x="8274594" y="5990192"/>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4</a:t>
            </a:r>
          </a:p>
        </p:txBody>
      </p:sp>
      <p:sp>
        <p:nvSpPr>
          <p:cNvPr id="593" name="2"/>
          <p:cNvSpPr txBox="1"/>
          <p:nvPr/>
        </p:nvSpPr>
        <p:spPr>
          <a:xfrm>
            <a:off x="6387749" y="7029367"/>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2</a:t>
            </a:r>
          </a:p>
        </p:txBody>
      </p:sp>
      <p:pic>
        <p:nvPicPr>
          <p:cNvPr id="594" name="Imagem" descr="Imagem"/>
          <p:cNvPicPr>
            <a:picLocks noChangeAspect="1"/>
          </p:cNvPicPr>
          <p:nvPr/>
        </p:nvPicPr>
        <p:blipFill>
          <a:blip r:embed="rId3"/>
          <a:stretch>
            <a:fillRect/>
          </a:stretch>
        </p:blipFill>
        <p:spPr>
          <a:xfrm>
            <a:off x="6406077" y="7610870"/>
            <a:ext cx="330201" cy="596901"/>
          </a:xfrm>
          <a:prstGeom prst="rect">
            <a:avLst/>
          </a:prstGeom>
          <a:ln w="12700">
            <a:miter lim="400000"/>
          </a:ln>
        </p:spPr>
      </p:pic>
      <p:pic>
        <p:nvPicPr>
          <p:cNvPr id="595" name="Imagem" descr="Imagem"/>
          <p:cNvPicPr>
            <a:picLocks noChangeAspect="1"/>
          </p:cNvPicPr>
          <p:nvPr/>
        </p:nvPicPr>
        <p:blipFill>
          <a:blip r:embed="rId2"/>
          <a:stretch>
            <a:fillRect/>
          </a:stretch>
        </p:blipFill>
        <p:spPr>
          <a:xfrm>
            <a:off x="10238309" y="6673368"/>
            <a:ext cx="4428505" cy="647244"/>
          </a:xfrm>
          <a:prstGeom prst="rect">
            <a:avLst/>
          </a:prstGeom>
          <a:ln w="12700">
            <a:miter lim="400000"/>
          </a:ln>
        </p:spPr>
      </p:pic>
      <p:pic>
        <p:nvPicPr>
          <p:cNvPr id="596" name="Imagem" descr="Imagem"/>
          <p:cNvPicPr>
            <a:picLocks noChangeAspect="1"/>
          </p:cNvPicPr>
          <p:nvPr/>
        </p:nvPicPr>
        <p:blipFill>
          <a:blip r:embed="rId3"/>
          <a:stretch>
            <a:fillRect/>
          </a:stretch>
        </p:blipFill>
        <p:spPr>
          <a:xfrm>
            <a:off x="11754063" y="6498461"/>
            <a:ext cx="330201" cy="596901"/>
          </a:xfrm>
          <a:prstGeom prst="rect">
            <a:avLst/>
          </a:prstGeom>
          <a:ln w="12700">
            <a:miter lim="400000"/>
          </a:ln>
        </p:spPr>
      </p:pic>
      <p:pic>
        <p:nvPicPr>
          <p:cNvPr id="597" name="Imagem" descr="Imagem"/>
          <p:cNvPicPr>
            <a:picLocks noChangeAspect="1"/>
          </p:cNvPicPr>
          <p:nvPr/>
        </p:nvPicPr>
        <p:blipFill>
          <a:blip r:embed="rId4"/>
          <a:stretch>
            <a:fillRect/>
          </a:stretch>
        </p:blipFill>
        <p:spPr>
          <a:xfrm>
            <a:off x="9697153" y="7741252"/>
            <a:ext cx="4530700" cy="647244"/>
          </a:xfrm>
          <a:prstGeom prst="rect">
            <a:avLst/>
          </a:prstGeom>
          <a:ln w="12700">
            <a:miter lim="400000"/>
          </a:ln>
        </p:spPr>
      </p:pic>
      <p:sp>
        <p:nvSpPr>
          <p:cNvPr id="598" name="3"/>
          <p:cNvSpPr txBox="1"/>
          <p:nvPr/>
        </p:nvSpPr>
        <p:spPr>
          <a:xfrm>
            <a:off x="11754063" y="5939207"/>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3</a:t>
            </a:r>
          </a:p>
        </p:txBody>
      </p:sp>
      <p:sp>
        <p:nvSpPr>
          <p:cNvPr id="599" name="3"/>
          <p:cNvSpPr txBox="1"/>
          <p:nvPr/>
        </p:nvSpPr>
        <p:spPr>
          <a:xfrm>
            <a:off x="11754063" y="6978382"/>
            <a:ext cx="375566"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3</a:t>
            </a:r>
          </a:p>
        </p:txBody>
      </p:sp>
      <p:pic>
        <p:nvPicPr>
          <p:cNvPr id="600" name="Imagem" descr="Imagem"/>
          <p:cNvPicPr>
            <a:picLocks noChangeAspect="1"/>
          </p:cNvPicPr>
          <p:nvPr/>
        </p:nvPicPr>
        <p:blipFill>
          <a:blip r:embed="rId3"/>
          <a:stretch>
            <a:fillRect/>
          </a:stretch>
        </p:blipFill>
        <p:spPr>
          <a:xfrm>
            <a:off x="11807204" y="7537636"/>
            <a:ext cx="330201" cy="596901"/>
          </a:xfrm>
          <a:prstGeom prst="rect">
            <a:avLst/>
          </a:prstGeom>
          <a:ln w="12700">
            <a:miter lim="400000"/>
          </a:ln>
        </p:spPr>
      </p:pic>
      <p:pic>
        <p:nvPicPr>
          <p:cNvPr id="601" name="Imagem" descr="Imagem"/>
          <p:cNvPicPr>
            <a:picLocks noChangeAspect="1"/>
          </p:cNvPicPr>
          <p:nvPr/>
        </p:nvPicPr>
        <p:blipFill>
          <a:blip r:embed="rId2"/>
          <a:stretch>
            <a:fillRect/>
          </a:stretch>
        </p:blipFill>
        <p:spPr>
          <a:xfrm>
            <a:off x="14566234" y="6689128"/>
            <a:ext cx="4428506" cy="647243"/>
          </a:xfrm>
          <a:prstGeom prst="rect">
            <a:avLst/>
          </a:prstGeom>
          <a:ln w="12700">
            <a:miter lim="400000"/>
          </a:ln>
        </p:spPr>
      </p:pic>
      <p:pic>
        <p:nvPicPr>
          <p:cNvPr id="602" name="Imagem" descr="Imagem"/>
          <p:cNvPicPr>
            <a:picLocks noChangeAspect="1"/>
          </p:cNvPicPr>
          <p:nvPr/>
        </p:nvPicPr>
        <p:blipFill>
          <a:blip r:embed="rId3"/>
          <a:stretch>
            <a:fillRect/>
          </a:stretch>
        </p:blipFill>
        <p:spPr>
          <a:xfrm>
            <a:off x="15515211" y="6491972"/>
            <a:ext cx="330201" cy="596901"/>
          </a:xfrm>
          <a:prstGeom prst="rect">
            <a:avLst/>
          </a:prstGeom>
          <a:ln w="12700">
            <a:miter lim="400000"/>
          </a:ln>
        </p:spPr>
      </p:pic>
      <p:pic>
        <p:nvPicPr>
          <p:cNvPr id="603" name="Imagem" descr="Imagem"/>
          <p:cNvPicPr>
            <a:picLocks noChangeAspect="1"/>
          </p:cNvPicPr>
          <p:nvPr/>
        </p:nvPicPr>
        <p:blipFill>
          <a:blip r:embed="rId4"/>
          <a:stretch>
            <a:fillRect/>
          </a:stretch>
        </p:blipFill>
        <p:spPr>
          <a:xfrm>
            <a:off x="14025078" y="7757011"/>
            <a:ext cx="4530701" cy="647244"/>
          </a:xfrm>
          <a:prstGeom prst="rect">
            <a:avLst/>
          </a:prstGeom>
          <a:ln w="12700">
            <a:miter lim="400000"/>
          </a:ln>
        </p:spPr>
      </p:pic>
      <p:pic>
        <p:nvPicPr>
          <p:cNvPr id="604" name="Imagem" descr="Imagem"/>
          <p:cNvPicPr>
            <a:picLocks noChangeAspect="1"/>
          </p:cNvPicPr>
          <p:nvPr/>
        </p:nvPicPr>
        <p:blipFill>
          <a:blip r:embed="rId3"/>
          <a:stretch>
            <a:fillRect/>
          </a:stretch>
        </p:blipFill>
        <p:spPr>
          <a:xfrm>
            <a:off x="17120378" y="7553396"/>
            <a:ext cx="330201" cy="596901"/>
          </a:xfrm>
          <a:prstGeom prst="rect">
            <a:avLst/>
          </a:prstGeom>
          <a:ln w="12700">
            <a:miter lim="400000"/>
          </a:ln>
        </p:spPr>
      </p:pic>
      <p:pic>
        <p:nvPicPr>
          <p:cNvPr id="605" name="Imagem" descr="Imagem"/>
          <p:cNvPicPr>
            <a:picLocks noChangeAspect="1"/>
          </p:cNvPicPr>
          <p:nvPr/>
        </p:nvPicPr>
        <p:blipFill>
          <a:blip r:embed="rId2"/>
          <a:stretch>
            <a:fillRect/>
          </a:stretch>
        </p:blipFill>
        <p:spPr>
          <a:xfrm>
            <a:off x="19276358" y="6690664"/>
            <a:ext cx="4428505" cy="647244"/>
          </a:xfrm>
          <a:prstGeom prst="rect">
            <a:avLst/>
          </a:prstGeom>
          <a:ln w="12700">
            <a:miter lim="400000"/>
          </a:ln>
        </p:spPr>
      </p:pic>
      <p:pic>
        <p:nvPicPr>
          <p:cNvPr id="606" name="Imagem" descr="Imagem"/>
          <p:cNvPicPr>
            <a:picLocks noChangeAspect="1"/>
          </p:cNvPicPr>
          <p:nvPr/>
        </p:nvPicPr>
        <p:blipFill>
          <a:blip r:embed="rId3"/>
          <a:stretch>
            <a:fillRect/>
          </a:stretch>
        </p:blipFill>
        <p:spPr>
          <a:xfrm>
            <a:off x="19660306" y="6538005"/>
            <a:ext cx="330201" cy="596901"/>
          </a:xfrm>
          <a:prstGeom prst="rect">
            <a:avLst/>
          </a:prstGeom>
          <a:ln w="12700">
            <a:miter lim="400000"/>
          </a:ln>
        </p:spPr>
      </p:pic>
      <p:pic>
        <p:nvPicPr>
          <p:cNvPr id="607" name="Imagem" descr="Imagem"/>
          <p:cNvPicPr>
            <a:picLocks noChangeAspect="1"/>
          </p:cNvPicPr>
          <p:nvPr/>
        </p:nvPicPr>
        <p:blipFill>
          <a:blip r:embed="rId4"/>
          <a:stretch>
            <a:fillRect/>
          </a:stretch>
        </p:blipFill>
        <p:spPr>
          <a:xfrm>
            <a:off x="18735202" y="7758548"/>
            <a:ext cx="4530700" cy="647243"/>
          </a:xfrm>
          <a:prstGeom prst="rect">
            <a:avLst/>
          </a:prstGeom>
          <a:ln w="12700">
            <a:miter lim="400000"/>
          </a:ln>
        </p:spPr>
      </p:pic>
      <p:pic>
        <p:nvPicPr>
          <p:cNvPr id="608" name="Imagem" descr="Imagem"/>
          <p:cNvPicPr>
            <a:picLocks noChangeAspect="1"/>
          </p:cNvPicPr>
          <p:nvPr/>
        </p:nvPicPr>
        <p:blipFill>
          <a:blip r:embed="rId3"/>
          <a:stretch>
            <a:fillRect/>
          </a:stretch>
        </p:blipFill>
        <p:spPr>
          <a:xfrm>
            <a:off x="22444071" y="7540365"/>
            <a:ext cx="330201" cy="596901"/>
          </a:xfrm>
          <a:prstGeom prst="rect">
            <a:avLst/>
          </a:prstGeom>
          <a:ln w="12700">
            <a:miter lim="400000"/>
          </a:ln>
        </p:spPr>
      </p:pic>
      <p:sp>
        <p:nvSpPr>
          <p:cNvPr id="609" name="4"/>
          <p:cNvSpPr txBox="1"/>
          <p:nvPr/>
        </p:nvSpPr>
        <p:spPr>
          <a:xfrm>
            <a:off x="17075013" y="6984872"/>
            <a:ext cx="375565"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4</a:t>
            </a:r>
          </a:p>
        </p:txBody>
      </p:sp>
      <p:sp>
        <p:nvSpPr>
          <p:cNvPr id="610" name="2"/>
          <p:cNvSpPr txBox="1"/>
          <p:nvPr/>
        </p:nvSpPr>
        <p:spPr>
          <a:xfrm>
            <a:off x="15515211" y="5824859"/>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2</a:t>
            </a:r>
          </a:p>
        </p:txBody>
      </p:sp>
      <p:sp>
        <p:nvSpPr>
          <p:cNvPr id="611" name="5"/>
          <p:cNvSpPr txBox="1"/>
          <p:nvPr/>
        </p:nvSpPr>
        <p:spPr>
          <a:xfrm>
            <a:off x="22433553" y="7029021"/>
            <a:ext cx="375565" cy="6472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5</a:t>
            </a:r>
          </a:p>
        </p:txBody>
      </p:sp>
      <p:sp>
        <p:nvSpPr>
          <p:cNvPr id="612" name="1"/>
          <p:cNvSpPr txBox="1"/>
          <p:nvPr/>
        </p:nvSpPr>
        <p:spPr>
          <a:xfrm>
            <a:off x="19604470" y="5843246"/>
            <a:ext cx="375565" cy="6472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3700"/>
            </a:lvl1pPr>
          </a:lstStyle>
          <a:p>
            <a:r>
              <a:t>1</a:t>
            </a:r>
          </a:p>
        </p:txBody>
      </p:sp>
      <p:sp>
        <p:nvSpPr>
          <p:cNvPr id="613" name="Linha"/>
          <p:cNvSpPr/>
          <p:nvPr/>
        </p:nvSpPr>
        <p:spPr>
          <a:xfrm>
            <a:off x="1440234" y="11462508"/>
            <a:ext cx="20982343" cy="1"/>
          </a:xfrm>
          <a:prstGeom prst="line">
            <a:avLst/>
          </a:prstGeom>
          <a:ln w="88900">
            <a:solidFill>
              <a:schemeClr val="accent1">
                <a:alpha val="58615"/>
              </a:schemeClr>
            </a:solidFill>
            <a:miter lim="400000"/>
            <a:headEnd type="triangle"/>
            <a:tailEnd type="triangle"/>
          </a:ln>
        </p:spPr>
        <p:txBody>
          <a:bodyPr lIns="50800" tIns="50800" rIns="50800" bIns="50800" anchor="ctr"/>
          <a:lstStyle/>
          <a:p>
            <a:pPr marL="0" indent="0" algn="ctr">
              <a:lnSpc>
                <a:spcPct val="100000"/>
              </a:lnSpc>
              <a:spcBef>
                <a:spcPts val="0"/>
              </a:spcBef>
              <a:buSzTx/>
              <a:buNone/>
              <a:defRPr sz="2400">
                <a:solidFill>
                  <a:srgbClr val="5E5E5E"/>
                </a:solidFill>
              </a:defRPr>
            </a:pPr>
            <a:endParaRPr/>
          </a:p>
        </p:txBody>
      </p:sp>
      <p:sp>
        <p:nvSpPr>
          <p:cNvPr id="614" name="High persistence"/>
          <p:cNvSpPr txBox="1"/>
          <p:nvPr/>
        </p:nvSpPr>
        <p:spPr>
          <a:xfrm>
            <a:off x="987017" y="10418760"/>
            <a:ext cx="2597075"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2600">
                <a:solidFill>
                  <a:schemeClr val="accent1">
                    <a:hueOff val="114395"/>
                    <a:lumOff val="-24975"/>
                  </a:schemeClr>
                </a:solidFill>
              </a:defRPr>
            </a:lvl1pPr>
          </a:lstStyle>
          <a:p>
            <a:r>
              <a:t>High persistence</a:t>
            </a:r>
          </a:p>
        </p:txBody>
      </p:sp>
      <p:sp>
        <p:nvSpPr>
          <p:cNvPr id="615" name="Low persistence"/>
          <p:cNvSpPr txBox="1"/>
          <p:nvPr/>
        </p:nvSpPr>
        <p:spPr>
          <a:xfrm>
            <a:off x="20558921" y="10578744"/>
            <a:ext cx="2535658"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lvl1pPr marL="0" indent="0">
              <a:buSzTx/>
              <a:buNone/>
              <a:defRPr sz="2600">
                <a:solidFill>
                  <a:schemeClr val="accent5">
                    <a:hueOff val="-152895"/>
                    <a:lumOff val="12368"/>
                  </a:schemeClr>
                </a:solidFill>
              </a:defRPr>
            </a:lvl1pPr>
          </a:lstStyle>
          <a:p>
            <a:r>
              <a:t>Low persistence</a:t>
            </a:r>
          </a:p>
        </p:txBody>
      </p:sp>
      <p:sp>
        <p:nvSpPr>
          <p:cNvPr id="61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30_BasicColor">
  <a:themeElements>
    <a:clrScheme name="30_BasicColor">
      <a:dk1>
        <a:srgbClr val="000000"/>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180</TotalTime>
  <Words>1357</Words>
  <Application>Microsoft Macintosh PowerPoint</Application>
  <PresentationFormat>Personalizar</PresentationFormat>
  <Paragraphs>158</Paragraphs>
  <Slides>22</Slides>
  <Notes>11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22</vt:i4>
      </vt:variant>
    </vt:vector>
  </HeadingPairs>
  <TitlesOfParts>
    <vt:vector size="27" baseType="lpstr">
      <vt:lpstr>Arial</vt:lpstr>
      <vt:lpstr>Calibri</vt:lpstr>
      <vt:lpstr>Helvetica Neue</vt:lpstr>
      <vt:lpstr>Helvetica Neue Medium</vt:lpstr>
      <vt:lpstr>30_BasicColor</vt:lpstr>
      <vt:lpstr>Workshop: Response Bias in Self-Report Measurements  Acquiescence</vt:lpstr>
      <vt:lpstr>Programme for International Student Assessment (PISA) </vt:lpstr>
      <vt:lpstr>Examining aptitude achievement paradox in PISA</vt:lpstr>
      <vt:lpstr>PISA 2012</vt:lpstr>
      <vt:lpstr>Perseverance scale PISA 2012</vt:lpstr>
      <vt:lpstr>Aptitude achievement paradox</vt:lpstr>
      <vt:lpstr>Aptitude achievement paradox</vt:lpstr>
      <vt:lpstr>Self-report is a rater mediated assessment</vt:lpstr>
      <vt:lpstr>Inconsistent agreement responses</vt:lpstr>
      <vt:lpstr>Inconsistent agreement responses</vt:lpstr>
      <vt:lpstr>Inconsistent agreement responses</vt:lpstr>
      <vt:lpstr>Inconsistency vs achievement</vt:lpstr>
      <vt:lpstr>Understanding the problem</vt:lpstr>
      <vt:lpstr>Understanding the problem</vt:lpstr>
      <vt:lpstr>Understanding the problem</vt:lpstr>
      <vt:lpstr>Apresentação do PowerPoint</vt:lpstr>
      <vt:lpstr>Apresentação do PowerPoint</vt:lpstr>
      <vt:lpstr>Revisiting aptitude achievement paradox</vt:lpstr>
      <vt:lpstr>Solving part of the aptitude achievement paradox</vt:lpstr>
      <vt:lpstr>Apresentação do PowerPoint</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and assessing social and emotional learning in schools.</dc:title>
  <cp:lastModifiedBy>Ricardo Primi</cp:lastModifiedBy>
  <cp:revision>11</cp:revision>
  <dcterms:modified xsi:type="dcterms:W3CDTF">2024-06-25T23:35:49Z</dcterms:modified>
</cp:coreProperties>
</file>